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312" r:id="rId2"/>
    <p:sldId id="304" r:id="rId3"/>
    <p:sldId id="309" r:id="rId4"/>
    <p:sldId id="419" r:id="rId5"/>
    <p:sldId id="422" r:id="rId6"/>
    <p:sldId id="423" r:id="rId7"/>
    <p:sldId id="424" r:id="rId8"/>
    <p:sldId id="425" r:id="rId9"/>
    <p:sldId id="426" r:id="rId10"/>
    <p:sldId id="451" r:id="rId11"/>
    <p:sldId id="453" r:id="rId12"/>
    <p:sldId id="452" r:id="rId13"/>
    <p:sldId id="454" r:id="rId14"/>
    <p:sldId id="455" r:id="rId15"/>
    <p:sldId id="458" r:id="rId16"/>
    <p:sldId id="457" r:id="rId17"/>
    <p:sldId id="456" r:id="rId18"/>
    <p:sldId id="459" r:id="rId19"/>
    <p:sldId id="460" r:id="rId20"/>
    <p:sldId id="462" r:id="rId21"/>
    <p:sldId id="261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7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487">
          <p15:clr>
            <a:srgbClr val="A4A3A4"/>
          </p15:clr>
        </p15:guide>
        <p15:guide id="4" pos="7504">
          <p15:clr>
            <a:srgbClr val="A4A3A4"/>
          </p15:clr>
        </p15:guide>
        <p15:guide id="5" orient="horz" pos="1092">
          <p15:clr>
            <a:srgbClr val="A4A3A4"/>
          </p15:clr>
        </p15:guide>
        <p15:guide id="6" orient="horz" pos="3999">
          <p15:clr>
            <a:srgbClr val="A4A3A4"/>
          </p15:clr>
        </p15:guide>
        <p15:guide id="7" pos="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A448"/>
    <a:srgbClr val="004984"/>
    <a:srgbClr val="D9D9D9"/>
    <a:srgbClr val="2598AF"/>
    <a:srgbClr val="C8AF44"/>
    <a:srgbClr val="9741BD"/>
    <a:srgbClr val="F2F2F2"/>
    <a:srgbClr val="C40F2C"/>
    <a:srgbClr val="26262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45" autoAdjust="0"/>
    <p:restoredTop sz="94718" autoAdjust="0"/>
  </p:normalViewPr>
  <p:slideViewPr>
    <p:cSldViewPr snapToGrid="0">
      <p:cViewPr varScale="1">
        <p:scale>
          <a:sx n="92" d="100"/>
          <a:sy n="92" d="100"/>
        </p:scale>
        <p:origin x="188" y="72"/>
      </p:cViewPr>
      <p:guideLst>
        <p:guide orient="horz" pos="2117"/>
        <p:guide pos="3840"/>
        <p:guide orient="horz" pos="487"/>
        <p:guide pos="7504"/>
        <p:guide orient="horz" pos="1092"/>
        <p:guide orient="horz" pos="3999"/>
        <p:guide pos="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3A039A-B8A6-4832-828A-B49044A02348}" type="datetimeFigureOut">
              <a:rPr lang="zh-CN" altLang="en-US" smtClean="0"/>
              <a:t>2024/10/29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F1CB3C-90AC-4672-96D7-6E815AA8BD6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F1CB3C-90AC-4672-96D7-6E815AA8BD6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27781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F1CB3C-90AC-4672-96D7-6E815AA8BD6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93647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F1CB3C-90AC-4672-96D7-6E815AA8BD6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93143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F1CB3C-90AC-4672-96D7-6E815AA8BD6B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85791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F1CB3C-90AC-4672-96D7-6E815AA8BD6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64879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F1CB3C-90AC-4672-96D7-6E815AA8BD6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79094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F1CB3C-90AC-4672-96D7-6E815AA8BD6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39810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1" y="0"/>
            <a:ext cx="12192000" cy="858416"/>
          </a:xfrm>
          <a:prstGeom prst="rect">
            <a:avLst/>
          </a:prstGeom>
          <a:solidFill>
            <a:srgbClr val="0049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>
            <a:spLocks noGrp="1"/>
          </p:cNvSpPr>
          <p:nvPr>
            <p:ph type="ctrTitle"/>
          </p:nvPr>
        </p:nvSpPr>
        <p:spPr>
          <a:xfrm>
            <a:off x="317500" y="121066"/>
            <a:ext cx="9265039" cy="655637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 b="0" i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17500" y="634922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CD9D61-1528-41A6-B9B8-C93A72D2818A}" type="datetime1">
              <a:rPr lang="zh-CN" altLang="en-US" smtClean="0"/>
              <a:t>2024/10/29</a:t>
            </a:fld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170437" y="634209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227709-D08C-4942-8859-F57F082EF8C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8195" y="173265"/>
            <a:ext cx="1327227" cy="45394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AE70FE04-AC2A-2946-8659-5BD27FF4CC61}"/>
              </a:ext>
            </a:extLst>
          </p:cNvPr>
          <p:cNvSpPr/>
          <p:nvPr userDrawn="1"/>
        </p:nvSpPr>
        <p:spPr>
          <a:xfrm>
            <a:off x="0" y="389609"/>
            <a:ext cx="125730" cy="433351"/>
          </a:xfrm>
          <a:prstGeom prst="rect">
            <a:avLst/>
          </a:prstGeom>
          <a:solidFill>
            <a:srgbClr val="0035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文本占位符 6"/>
          <p:cNvSpPr>
            <a:spLocks noGrp="1"/>
          </p:cNvSpPr>
          <p:nvPr>
            <p:ph type="body" sz="quarter" idx="10"/>
          </p:nvPr>
        </p:nvSpPr>
        <p:spPr>
          <a:xfrm>
            <a:off x="391368" y="377067"/>
            <a:ext cx="8528050" cy="507831"/>
          </a:xfrm>
        </p:spPr>
        <p:txBody>
          <a:bodyPr/>
          <a:lstStyle>
            <a:lvl1pPr marL="0" indent="0">
              <a:buNone/>
              <a:defRPr sz="3000" b="1" i="0">
                <a:latin typeface="Source Han Sans CN" charset="-122"/>
                <a:ea typeface="Source Han Sans CN" charset="-122"/>
                <a:cs typeface="Source Han Sans CN" charset="-122"/>
              </a:defRPr>
            </a:lvl1pPr>
          </a:lstStyle>
          <a:p>
            <a:pPr lvl="0"/>
            <a:r>
              <a:rPr kumimoji="1" lang="zh-CN" altLang="en-US" dirty="0"/>
              <a:t>单击此处编辑母版文本样式</a:t>
            </a:r>
          </a:p>
        </p:txBody>
      </p:sp>
      <p:sp>
        <p:nvSpPr>
          <p:cNvPr id="7" name="文本占位符 8"/>
          <p:cNvSpPr>
            <a:spLocks noGrp="1"/>
          </p:cNvSpPr>
          <p:nvPr>
            <p:ph type="body" sz="quarter" idx="11"/>
          </p:nvPr>
        </p:nvSpPr>
        <p:spPr>
          <a:xfrm>
            <a:off x="667283" y="1328211"/>
            <a:ext cx="6173787" cy="424732"/>
          </a:xfrm>
        </p:spPr>
        <p:txBody>
          <a:bodyPr/>
          <a:lstStyle>
            <a:lvl1pPr marL="0" indent="0">
              <a:buNone/>
              <a:defRPr sz="2400" b="0" i="0">
                <a:solidFill>
                  <a:srgbClr val="005BC5"/>
                </a:solidFill>
                <a:latin typeface="Source Han Sans CN" charset="-122"/>
                <a:ea typeface="Source Han Sans CN" charset="-122"/>
                <a:cs typeface="Source Han Sans CN" charset="-122"/>
              </a:defRPr>
            </a:lvl1pPr>
          </a:lstStyle>
          <a:p>
            <a:pPr lvl="0"/>
            <a:r>
              <a:rPr kumimoji="1" lang="zh-CN" altLang="en-US" dirty="0"/>
              <a:t>单击此处编辑母版文本样式</a:t>
            </a:r>
          </a:p>
        </p:txBody>
      </p:sp>
      <p:sp>
        <p:nvSpPr>
          <p:cNvPr id="8" name="文本占位符 10"/>
          <p:cNvSpPr>
            <a:spLocks noGrp="1"/>
          </p:cNvSpPr>
          <p:nvPr>
            <p:ph type="body" sz="quarter" idx="12"/>
          </p:nvPr>
        </p:nvSpPr>
        <p:spPr>
          <a:xfrm>
            <a:off x="667283" y="1905343"/>
            <a:ext cx="10550571" cy="313932"/>
          </a:xfrm>
        </p:spPr>
        <p:txBody>
          <a:bodyPr/>
          <a:lstStyle>
            <a:lvl1pPr marL="0" indent="0">
              <a:buNone/>
              <a:defRPr sz="1600" b="0" i="0">
                <a:solidFill>
                  <a:schemeClr val="bg2">
                    <a:lumMod val="25000"/>
                  </a:schemeClr>
                </a:solidFill>
                <a:latin typeface="Source Han Sans CN" charset="-122"/>
                <a:ea typeface="Source Han Sans CN" charset="-122"/>
                <a:cs typeface="Source Han Sans CN" charset="-122"/>
              </a:defRPr>
            </a:lvl1pPr>
          </a:lstStyle>
          <a:p>
            <a:pPr lvl="0"/>
            <a:r>
              <a:rPr kumimoji="1" lang="zh-CN" altLang="en-US" dirty="0"/>
              <a:t>单击此处编辑母版文本样式</a:t>
            </a:r>
          </a:p>
        </p:txBody>
      </p:sp>
      <p:pic>
        <p:nvPicPr>
          <p:cNvPr id="9" name="图片 8" descr="图片包含 黑暗, 标志, 橙子, 画&#10;&#10;描述已自动生成">
            <a:extLst>
              <a:ext uri="{FF2B5EF4-FFF2-40B4-BE49-F238E27FC236}">
                <a16:creationId xmlns:a16="http://schemas.microsoft.com/office/drawing/2014/main" id="{C5A2EB47-31C0-A444-BDBB-18CD830EC6A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11454" y="308113"/>
            <a:ext cx="1251726" cy="498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06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" y="0"/>
            <a:ext cx="12192000" cy="858416"/>
          </a:xfrm>
          <a:prstGeom prst="rect">
            <a:avLst/>
          </a:prstGeom>
          <a:solidFill>
            <a:srgbClr val="0049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>
            <a:spLocks noGrp="1"/>
          </p:cNvSpPr>
          <p:nvPr>
            <p:ph type="ctrTitle"/>
          </p:nvPr>
        </p:nvSpPr>
        <p:spPr>
          <a:xfrm>
            <a:off x="317500" y="121066"/>
            <a:ext cx="9265039" cy="655637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 b="0" i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17500" y="634922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CD9D61-1528-41A6-B9B8-C93A72D2818A}" type="datetime1">
              <a:rPr lang="zh-CN" altLang="en-US" smtClean="0"/>
              <a:t>2024/10/29</a:t>
            </a:fld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170437" y="634209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227709-D08C-4942-8859-F57F082EF8C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3632" y="239652"/>
            <a:ext cx="1638537" cy="40642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0846" y="336982"/>
            <a:ext cx="230322" cy="223806"/>
          </a:xfrm>
          <a:prstGeom prst="rect">
            <a:avLst/>
          </a:prstGeom>
        </p:spPr>
      </p:pic>
      <p:sp>
        <p:nvSpPr>
          <p:cNvPr id="5" name="标题 1"/>
          <p:cNvSpPr>
            <a:spLocks noGrp="1"/>
          </p:cNvSpPr>
          <p:nvPr>
            <p:ph type="ctrTitle"/>
          </p:nvPr>
        </p:nvSpPr>
        <p:spPr>
          <a:xfrm>
            <a:off x="317500" y="121066"/>
            <a:ext cx="10756900" cy="655637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 b="0" i="0">
                <a:solidFill>
                  <a:srgbClr val="004984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2"/>
          </p:nvPr>
        </p:nvSpPr>
        <p:spPr>
          <a:xfrm>
            <a:off x="317500" y="634922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CD9D61-1528-41A6-B9B8-C93A72D2818A}" type="datetime1">
              <a:rPr lang="zh-CN" altLang="en-US" smtClean="0"/>
              <a:t>2024/10/29</a:t>
            </a:fld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170437" y="634209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227709-D08C-4942-8859-F57F082EF8C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0846" y="336742"/>
            <a:ext cx="230322" cy="224287"/>
          </a:xfrm>
          <a:prstGeom prst="rect">
            <a:avLst/>
          </a:prstGeom>
        </p:spPr>
      </p:pic>
      <p:sp>
        <p:nvSpPr>
          <p:cNvPr id="3" name="日期占位符 3"/>
          <p:cNvSpPr>
            <a:spLocks noGrp="1"/>
          </p:cNvSpPr>
          <p:nvPr>
            <p:ph type="dt" sz="half" idx="2"/>
          </p:nvPr>
        </p:nvSpPr>
        <p:spPr>
          <a:xfrm>
            <a:off x="317500" y="634922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4148D-77C4-4386-A6B6-EB31E1183E96}" type="datetime1">
              <a:rPr lang="zh-CN" altLang="en-US" smtClean="0"/>
              <a:t>2024/10/29</a:t>
            </a:fld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170437" y="634209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227709-D08C-4942-8859-F57F082EF8C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-1" y="6775891"/>
            <a:ext cx="12192001" cy="91440"/>
          </a:xfrm>
          <a:prstGeom prst="rect">
            <a:avLst/>
          </a:prstGeom>
          <a:solidFill>
            <a:srgbClr val="C40F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317500" y="121066"/>
            <a:ext cx="10756900" cy="655637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 b="0" i="0">
                <a:solidFill>
                  <a:srgbClr val="004984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17500" y="634922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59099-947A-4E4E-B437-C22A885DD0E1}" type="datetime1">
              <a:rPr lang="zh-CN" altLang="en-US" smtClean="0"/>
              <a:t>2024/10/29</a:t>
            </a:fld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170437" y="634209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227709-D08C-4942-8859-F57F082EF8C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-1" y="6775891"/>
            <a:ext cx="12192001" cy="91440"/>
          </a:xfrm>
          <a:prstGeom prst="rect">
            <a:avLst/>
          </a:prstGeom>
          <a:solidFill>
            <a:srgbClr val="C40F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1"/>
          <p:cNvSpPr>
            <a:spLocks noGrp="1"/>
          </p:cNvSpPr>
          <p:nvPr>
            <p:ph type="ctrTitle"/>
          </p:nvPr>
        </p:nvSpPr>
        <p:spPr>
          <a:xfrm>
            <a:off x="317500" y="121066"/>
            <a:ext cx="9274175" cy="655637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 b="0" i="0">
                <a:solidFill>
                  <a:srgbClr val="004984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6921" y="274886"/>
            <a:ext cx="1366716" cy="2394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CB3C7-FB12-4E41-99B9-40851C6B3F7B}" type="datetime1">
              <a:rPr lang="zh-CN" altLang="en-US" smtClean="0"/>
              <a:t>2024/10/29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27709-D08C-4942-8859-F57F082EF8C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封底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>
            <a:extLst>
              <a:ext uri="{FF2B5EF4-FFF2-40B4-BE49-F238E27FC236}">
                <a16:creationId xmlns:a16="http://schemas.microsoft.com/office/drawing/2014/main" id="{14F5B21C-68FA-F742-A45C-532BDEB212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465278"/>
            <a:ext cx="9144000" cy="701731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endParaRPr kumimoji="1" lang="zh-CN" altLang="en-US" dirty="0"/>
          </a:p>
        </p:txBody>
      </p:sp>
      <p:sp>
        <p:nvSpPr>
          <p:cNvPr id="6" name="副标题 2">
            <a:extLst>
              <a:ext uri="{FF2B5EF4-FFF2-40B4-BE49-F238E27FC236}">
                <a16:creationId xmlns:a16="http://schemas.microsoft.com/office/drawing/2014/main" id="{22293AEC-0E70-B546-AF04-158ED9CED6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296950"/>
            <a:ext cx="9144000" cy="480131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endParaRPr kumimoji="1" lang="zh-CN" altLang="en-US"/>
          </a:p>
        </p:txBody>
      </p:sp>
      <p:pic>
        <p:nvPicPr>
          <p:cNvPr id="8" name="图片 7" descr="图片包含 黑暗, 标志, 橙子, 画&#10;&#10;描述已自动生成">
            <a:extLst>
              <a:ext uri="{FF2B5EF4-FFF2-40B4-BE49-F238E27FC236}">
                <a16:creationId xmlns:a16="http://schemas.microsoft.com/office/drawing/2014/main" id="{C5A2EB47-31C0-A444-BDBB-18CD830EC6A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411454" y="308113"/>
            <a:ext cx="1251726" cy="498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714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封面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黑暗, 标志, 橙子, 画&#10;&#10;描述已自动生成">
            <a:extLst>
              <a:ext uri="{FF2B5EF4-FFF2-40B4-BE49-F238E27FC236}">
                <a16:creationId xmlns:a16="http://schemas.microsoft.com/office/drawing/2014/main" id="{70865322-CD76-384B-986C-D2E3ABB7D6B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411454" y="308113"/>
            <a:ext cx="1251726" cy="498627"/>
          </a:xfrm>
          <a:prstGeom prst="rect">
            <a:avLst/>
          </a:prstGeom>
        </p:spPr>
      </p:pic>
      <p:sp>
        <p:nvSpPr>
          <p:cNvPr id="9" name="标题 1">
            <a:extLst>
              <a:ext uri="{FF2B5EF4-FFF2-40B4-BE49-F238E27FC236}">
                <a16:creationId xmlns:a16="http://schemas.microsoft.com/office/drawing/2014/main" id="{50043BF2-84D9-F747-B970-5B75BDB031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0967" y="1916413"/>
            <a:ext cx="7368914" cy="701731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kumimoji="1" lang="zh-CN" altLang="en-US" sz="4800" dirty="0"/>
              <a:t>单击此处编辑标题样式</a:t>
            </a:r>
          </a:p>
        </p:txBody>
      </p:sp>
      <p:sp>
        <p:nvSpPr>
          <p:cNvPr id="10" name="内容占位符 2">
            <a:extLst>
              <a:ext uri="{FF2B5EF4-FFF2-40B4-BE49-F238E27FC236}">
                <a16:creationId xmlns:a16="http://schemas.microsoft.com/office/drawing/2014/main" id="{44E96906-B9D1-6C47-AD6B-9B2CF1208520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3773911" y="2787477"/>
            <a:ext cx="6183026" cy="480131"/>
          </a:xfrm>
        </p:spPr>
        <p:txBody>
          <a:bodyPr/>
          <a:lstStyle/>
          <a:p>
            <a:pPr marL="0" indent="0" algn="ctr">
              <a:buNone/>
            </a:pPr>
            <a:r>
              <a:rPr kumimoji="1" lang="zh-CN" altLang="en-US" dirty="0">
                <a:latin typeface="Source Han Sans CN Medium" charset="-122"/>
                <a:ea typeface="Source Han Sans CN Medium" charset="-122"/>
                <a:cs typeface="Source Han Sans CN Medium" charset="-122"/>
              </a:rPr>
              <a:t>单击此处编辑副标题样式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1437482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目录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图片包含 黑暗, 标志, 橙子, 画&#10;&#10;描述已自动生成">
            <a:extLst>
              <a:ext uri="{FF2B5EF4-FFF2-40B4-BE49-F238E27FC236}">
                <a16:creationId xmlns:a16="http://schemas.microsoft.com/office/drawing/2014/main" id="{03054222-EA0B-3742-8145-8B766C3EA80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411454" y="308113"/>
            <a:ext cx="1251726" cy="498627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6096000" y="1721478"/>
            <a:ext cx="5240867" cy="535531"/>
          </a:xfrm>
        </p:spPr>
        <p:txBody>
          <a:bodyPr/>
          <a:lstStyle>
            <a:lvl1pPr marL="0" indent="0">
              <a:buNone/>
              <a:defRPr sz="3200" b="0" i="0">
                <a:latin typeface="Source Han Sans CN Medium" charset="-122"/>
                <a:ea typeface="Source Han Sans CN Medium" charset="-122"/>
                <a:cs typeface="Source Han Sans CN Medium" charset="-122"/>
              </a:defRPr>
            </a:lvl1pPr>
          </a:lstStyle>
          <a:p>
            <a:pPr lvl="0"/>
            <a:r>
              <a:rPr kumimoji="1" lang="zh-CN" altLang="en-US" dirty="0"/>
              <a:t>单击此处编辑母版文本样式</a:t>
            </a:r>
          </a:p>
        </p:txBody>
      </p:sp>
      <p:sp>
        <p:nvSpPr>
          <p:cNvPr id="65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6095999" y="2893469"/>
            <a:ext cx="5240867" cy="535531"/>
          </a:xfrm>
        </p:spPr>
        <p:txBody>
          <a:bodyPr/>
          <a:lstStyle>
            <a:lvl1pPr marL="0" indent="0">
              <a:buNone/>
              <a:defRPr sz="3200" b="0" i="0">
                <a:latin typeface="Source Han Sans CN Medium" charset="-122"/>
                <a:ea typeface="Source Han Sans CN Medium" charset="-122"/>
                <a:cs typeface="Source Han Sans CN Medium" charset="-122"/>
              </a:defRPr>
            </a:lvl1pPr>
          </a:lstStyle>
          <a:p>
            <a:pPr lvl="0"/>
            <a:r>
              <a:rPr kumimoji="1" lang="zh-CN" altLang="en-US" dirty="0"/>
              <a:t>单击此处编辑母版文本样式</a:t>
            </a:r>
          </a:p>
        </p:txBody>
      </p:sp>
      <p:sp>
        <p:nvSpPr>
          <p:cNvPr id="66" name="文本占位符 3"/>
          <p:cNvSpPr>
            <a:spLocks noGrp="1"/>
          </p:cNvSpPr>
          <p:nvPr>
            <p:ph type="body" sz="quarter" idx="12"/>
          </p:nvPr>
        </p:nvSpPr>
        <p:spPr>
          <a:xfrm>
            <a:off x="6095999" y="4065460"/>
            <a:ext cx="5240867" cy="535531"/>
          </a:xfrm>
        </p:spPr>
        <p:txBody>
          <a:bodyPr/>
          <a:lstStyle>
            <a:lvl1pPr marL="0" indent="0">
              <a:buNone/>
              <a:defRPr sz="3200" b="0" i="0">
                <a:latin typeface="Source Han Sans CN Medium" charset="-122"/>
                <a:ea typeface="Source Han Sans CN Medium" charset="-122"/>
                <a:cs typeface="Source Han Sans CN Medium" charset="-122"/>
              </a:defRPr>
            </a:lvl1pPr>
          </a:lstStyle>
          <a:p>
            <a:pPr lvl="0"/>
            <a:r>
              <a:rPr kumimoji="1" lang="zh-CN" altLang="en-US" dirty="0"/>
              <a:t>单击此处编辑母版文本样式</a:t>
            </a:r>
          </a:p>
        </p:txBody>
      </p:sp>
      <p:sp>
        <p:nvSpPr>
          <p:cNvPr id="67" name="文本占位符 3"/>
          <p:cNvSpPr>
            <a:spLocks noGrp="1"/>
          </p:cNvSpPr>
          <p:nvPr>
            <p:ph type="body" sz="quarter" idx="13"/>
          </p:nvPr>
        </p:nvSpPr>
        <p:spPr>
          <a:xfrm>
            <a:off x="6096000" y="5237451"/>
            <a:ext cx="5240867" cy="535531"/>
          </a:xfrm>
        </p:spPr>
        <p:txBody>
          <a:bodyPr/>
          <a:lstStyle>
            <a:lvl1pPr marL="0" indent="0">
              <a:buNone/>
              <a:defRPr sz="3200" b="0" i="0">
                <a:latin typeface="Source Han Sans CN Medium" charset="-122"/>
                <a:ea typeface="Source Han Sans CN Medium" charset="-122"/>
                <a:cs typeface="Source Han Sans CN Medium" charset="-122"/>
              </a:defRPr>
            </a:lvl1pPr>
          </a:lstStyle>
          <a:p>
            <a:pPr lvl="0"/>
            <a:r>
              <a:rPr kumimoji="1" lang="zh-CN" altLang="en-US" dirty="0"/>
              <a:t>单击此处编辑母版文本样式</a:t>
            </a:r>
          </a:p>
        </p:txBody>
      </p:sp>
      <p:sp>
        <p:nvSpPr>
          <p:cNvPr id="68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914402" y="1712587"/>
            <a:ext cx="2167466" cy="3045679"/>
          </a:xfrm>
        </p:spPr>
        <p:txBody>
          <a:bodyPr/>
          <a:lstStyle>
            <a:lvl1pPr marL="0" indent="0">
              <a:buNone/>
              <a:defRPr sz="4800" b="0" i="0">
                <a:solidFill>
                  <a:schemeClr val="bg1"/>
                </a:solidFill>
                <a:latin typeface="Source Han Sans CN Medium" charset="-122"/>
                <a:ea typeface="Source Han Sans CN Medium" charset="-122"/>
                <a:cs typeface="Source Han Sans CN Medium" charset="-122"/>
              </a:defRPr>
            </a:lvl1pPr>
          </a:lstStyle>
          <a:p>
            <a:pPr lvl="0"/>
            <a:r>
              <a:rPr kumimoji="1" lang="zh-CN" altLang="en-US" dirty="0"/>
              <a:t>单击此处编辑母版文本样式</a:t>
            </a:r>
          </a:p>
        </p:txBody>
      </p:sp>
      <p:sp>
        <p:nvSpPr>
          <p:cNvPr id="69" name="文本占位符 3"/>
          <p:cNvSpPr>
            <a:spLocks noGrp="1"/>
          </p:cNvSpPr>
          <p:nvPr>
            <p:ph type="body" sz="quarter" idx="15" hasCustomPrompt="1"/>
          </p:nvPr>
        </p:nvSpPr>
        <p:spPr>
          <a:xfrm>
            <a:off x="5579531" y="1721477"/>
            <a:ext cx="516468" cy="535531"/>
          </a:xfrm>
        </p:spPr>
        <p:txBody>
          <a:bodyPr/>
          <a:lstStyle>
            <a:lvl1pPr marL="0" indent="0" algn="ctr">
              <a:buNone/>
              <a:defRPr sz="3200" b="0" i="0">
                <a:latin typeface="Source Han Sans CN Medium" charset="-122"/>
                <a:ea typeface="Source Han Sans CN Medium" charset="-122"/>
                <a:cs typeface="Source Han Sans CN Medium" charset="-122"/>
              </a:defRPr>
            </a:lvl1pPr>
          </a:lstStyle>
          <a:p>
            <a:pPr lvl="0"/>
            <a:r>
              <a:rPr kumimoji="1" lang="en-US" altLang="zh-CN" dirty="0"/>
              <a:t>1</a:t>
            </a:r>
            <a:endParaRPr kumimoji="1" lang="zh-CN" altLang="en-US" dirty="0"/>
          </a:p>
        </p:txBody>
      </p:sp>
      <p:sp>
        <p:nvSpPr>
          <p:cNvPr id="70" name="文本占位符 3"/>
          <p:cNvSpPr>
            <a:spLocks noGrp="1"/>
          </p:cNvSpPr>
          <p:nvPr>
            <p:ph type="body" sz="quarter" idx="16" hasCustomPrompt="1"/>
          </p:nvPr>
        </p:nvSpPr>
        <p:spPr>
          <a:xfrm>
            <a:off x="5545664" y="2893468"/>
            <a:ext cx="516468" cy="535531"/>
          </a:xfrm>
        </p:spPr>
        <p:txBody>
          <a:bodyPr/>
          <a:lstStyle>
            <a:lvl1pPr marL="0" indent="0" algn="ctr">
              <a:buNone/>
              <a:defRPr sz="3200" b="0" i="0">
                <a:latin typeface="Source Han Sans CN Medium" charset="-122"/>
                <a:ea typeface="Source Han Sans CN Medium" charset="-122"/>
                <a:cs typeface="Source Han Sans CN Medium" charset="-122"/>
              </a:defRPr>
            </a:lvl1pPr>
          </a:lstStyle>
          <a:p>
            <a:pPr lvl="0"/>
            <a:r>
              <a:rPr kumimoji="1" lang="en-US" altLang="zh-CN" dirty="0"/>
              <a:t>2</a:t>
            </a:r>
            <a:endParaRPr kumimoji="1" lang="zh-CN" altLang="en-US" dirty="0"/>
          </a:p>
        </p:txBody>
      </p:sp>
      <p:sp>
        <p:nvSpPr>
          <p:cNvPr id="71" name="文本占位符 3"/>
          <p:cNvSpPr>
            <a:spLocks noGrp="1"/>
          </p:cNvSpPr>
          <p:nvPr>
            <p:ph type="body" sz="quarter" idx="17" hasCustomPrompt="1"/>
          </p:nvPr>
        </p:nvSpPr>
        <p:spPr>
          <a:xfrm>
            <a:off x="5545664" y="4065459"/>
            <a:ext cx="516468" cy="535531"/>
          </a:xfrm>
        </p:spPr>
        <p:txBody>
          <a:bodyPr/>
          <a:lstStyle>
            <a:lvl1pPr marL="0" indent="0" algn="ctr">
              <a:buNone/>
              <a:defRPr sz="3200" b="0" i="0">
                <a:latin typeface="Source Han Sans CN Medium" charset="-122"/>
                <a:ea typeface="Source Han Sans CN Medium" charset="-122"/>
                <a:cs typeface="Source Han Sans CN Medium" charset="-122"/>
              </a:defRPr>
            </a:lvl1pPr>
          </a:lstStyle>
          <a:p>
            <a:pPr lvl="0"/>
            <a:r>
              <a:rPr kumimoji="1" lang="en-US" altLang="zh-CN"/>
              <a:t>3</a:t>
            </a:r>
            <a:endParaRPr kumimoji="1" lang="zh-CN" altLang="en-US" dirty="0"/>
          </a:p>
        </p:txBody>
      </p:sp>
      <p:sp>
        <p:nvSpPr>
          <p:cNvPr id="72" name="文本占位符 3"/>
          <p:cNvSpPr>
            <a:spLocks noGrp="1"/>
          </p:cNvSpPr>
          <p:nvPr>
            <p:ph type="body" sz="quarter" idx="18" hasCustomPrompt="1"/>
          </p:nvPr>
        </p:nvSpPr>
        <p:spPr>
          <a:xfrm>
            <a:off x="5554130" y="5237451"/>
            <a:ext cx="516468" cy="535531"/>
          </a:xfrm>
        </p:spPr>
        <p:txBody>
          <a:bodyPr/>
          <a:lstStyle>
            <a:lvl1pPr marL="0" indent="0" algn="ctr">
              <a:buNone/>
              <a:defRPr sz="3200" b="0" i="0">
                <a:latin typeface="Source Han Sans CN Medium" charset="-122"/>
                <a:ea typeface="Source Han Sans CN Medium" charset="-122"/>
                <a:cs typeface="Source Han Sans CN Medium" charset="-122"/>
              </a:defRPr>
            </a:lvl1pPr>
          </a:lstStyle>
          <a:p>
            <a:pPr lvl="0"/>
            <a:r>
              <a:rPr kumimoji="1" lang="en-US" altLang="zh-CN" dirty="0"/>
              <a:t>4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41367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317500" y="634922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CB3C7-FB12-4E41-99B9-40851C6B3F7B}" type="datetime1">
              <a:rPr lang="zh-CN" altLang="en-US" smtClean="0"/>
              <a:t>2024/10/29</a:t>
            </a:fld>
            <a:endParaRPr lang="zh-CN" altLang="en-US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170437" y="634209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227709-D08C-4942-8859-F57F082EF8C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60" r:id="rId10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127.0.0.1:8445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4E96906-B9D1-6C47-AD6B-9B2CF1208520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838200" y="2224635"/>
            <a:ext cx="10515600" cy="1006429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kumimoji="1" lang="en-US" altLang="zh-CN" sz="6600" dirty="0" err="1">
                <a:solidFill>
                  <a:srgbClr val="015AC5"/>
                </a:solidFill>
                <a:latin typeface="Montserrat" pitchFamily="2" charset="0"/>
                <a:ea typeface="Source Han Sans CN Bold" panose="020B0500000000000000" pitchFamily="34" charset="-128"/>
              </a:rPr>
              <a:t>Intsmart</a:t>
            </a:r>
            <a:r>
              <a:rPr kumimoji="1" lang="zh-CN" altLang="en-US" sz="6600" dirty="0">
                <a:solidFill>
                  <a:srgbClr val="015AC5"/>
                </a:solidFill>
                <a:latin typeface="Montserrat" pitchFamily="2" charset="0"/>
              </a:rPr>
              <a:t>操作说明书</a:t>
            </a:r>
          </a:p>
        </p:txBody>
      </p:sp>
    </p:spTree>
    <p:extLst>
      <p:ext uri="{BB962C8B-B14F-4D97-AF65-F5344CB8AC3E}">
        <p14:creationId xmlns:p14="http://schemas.microsoft.com/office/powerpoint/2010/main" val="10529834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039" y="835020"/>
            <a:ext cx="11391784" cy="571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1574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846384" y="1380393"/>
            <a:ext cx="7517423" cy="17023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/>
              <a:t>    </a:t>
            </a:r>
            <a:r>
              <a:rPr lang="zh-CN" altLang="en-US" dirty="0" smtClean="0"/>
              <a:t>数据库相关信息根据实际情况填写，查询语句需要在数据库中执行测试无误后，方可直接填写在此处。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en-US" dirty="0" smtClean="0"/>
              <a:t>    填写完成后，点击测试链接，当提示“</a:t>
            </a:r>
            <a:r>
              <a:rPr lang="zh-CN" altLang="en-US" dirty="0" smtClean="0">
                <a:solidFill>
                  <a:srgbClr val="92D050"/>
                </a:solidFill>
              </a:rPr>
              <a:t>数据库连接测试成功</a:t>
            </a:r>
            <a:r>
              <a:rPr lang="zh-CN" altLang="en-US" dirty="0" smtClean="0"/>
              <a:t>”字样后，方可进行下一步。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098360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00" y="1066800"/>
            <a:ext cx="10967102" cy="5500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6324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09675" y="857250"/>
            <a:ext cx="8134350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/>
              <a:t>字段映射设置中，左侧是客户数据库中的字段名称，右侧是价签后台的字段名称，需要将客户价签上需要显示的字段一一进行映射处理。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rgbClr val="FF0000"/>
                </a:solidFill>
              </a:rPr>
              <a:t>价签后台常见字段含义：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 smtClean="0"/>
              <a:t>sku</a:t>
            </a:r>
            <a:r>
              <a:rPr lang="zh-CN" altLang="en-US" sz="1600" dirty="0"/>
              <a:t>：</a:t>
            </a:r>
            <a:r>
              <a:rPr lang="zh-CN" altLang="en-US" sz="1600" dirty="0" smtClean="0"/>
              <a:t>商品编码（此字段需使用客户字段中的唯一码，不可重复）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en-US" altLang="zh-CN" sz="1600" dirty="0" smtClean="0"/>
              <a:t>ean</a:t>
            </a:r>
            <a:r>
              <a:rPr lang="zh-CN" altLang="en-US" sz="1600" dirty="0" smtClean="0"/>
              <a:t>：商品条码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en-US" altLang="zh-CN" sz="1600" dirty="0" smtClean="0"/>
              <a:t>itemName</a:t>
            </a:r>
            <a:r>
              <a:rPr lang="zh-CN" altLang="en-US" sz="1600" dirty="0" smtClean="0"/>
              <a:t>：商品名称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en-US" altLang="zh-CN" sz="1600" dirty="0" smtClean="0"/>
              <a:t>unit</a:t>
            </a:r>
            <a:r>
              <a:rPr lang="zh-CN" altLang="en-US" sz="1600" dirty="0" smtClean="0"/>
              <a:t>：单位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en-US" altLang="zh-CN" sz="1600" dirty="0"/>
              <a:t>p</a:t>
            </a:r>
            <a:r>
              <a:rPr lang="en-US" altLang="zh-CN" sz="1600" dirty="0" smtClean="0"/>
              <a:t>rice1</a:t>
            </a:r>
            <a:r>
              <a:rPr lang="zh-CN" altLang="en-US" sz="1600" dirty="0" smtClean="0"/>
              <a:t>：零售价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en-US" altLang="zh-CN" sz="1600" dirty="0"/>
              <a:t>p</a:t>
            </a:r>
            <a:r>
              <a:rPr lang="en-US" altLang="zh-CN" sz="1600" dirty="0" smtClean="0"/>
              <a:t>rice2</a:t>
            </a:r>
            <a:r>
              <a:rPr lang="zh-CN" altLang="en-US" sz="1600" dirty="0" smtClean="0"/>
              <a:t>：促销价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en-US" altLang="zh-CN" sz="1600" dirty="0"/>
              <a:t>p</a:t>
            </a:r>
            <a:r>
              <a:rPr lang="en-US" altLang="zh-CN" sz="1600" dirty="0" smtClean="0"/>
              <a:t>rice3</a:t>
            </a:r>
            <a:r>
              <a:rPr lang="zh-CN" altLang="en-US" sz="1600" dirty="0" smtClean="0"/>
              <a:t>：会员价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en-US" altLang="zh-CN" sz="1600" dirty="0"/>
              <a:t>g</a:t>
            </a:r>
            <a:r>
              <a:rPr lang="en-US" altLang="zh-CN" sz="1600" dirty="0" smtClean="0"/>
              <a:t>rade</a:t>
            </a:r>
            <a:r>
              <a:rPr lang="zh-CN" altLang="en-US" sz="1600" dirty="0" smtClean="0"/>
              <a:t>：等级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en-US" altLang="zh-CN" sz="1600" dirty="0"/>
              <a:t>specification</a:t>
            </a:r>
            <a:r>
              <a:rPr lang="zh-CN" altLang="en-US" sz="1600" dirty="0" smtClean="0"/>
              <a:t>：规格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en-US" altLang="zh-CN" sz="1600" dirty="0"/>
              <a:t>placeOfOrigin</a:t>
            </a:r>
            <a:r>
              <a:rPr lang="zh-CN" altLang="en-US" sz="1600" dirty="0" smtClean="0"/>
              <a:t>：产地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en-US" altLang="zh-CN" sz="1600" dirty="0" smtClean="0"/>
              <a:t>qrCode</a:t>
            </a:r>
            <a:r>
              <a:rPr lang="zh-CN" altLang="en-US" sz="1600" dirty="0" smtClean="0"/>
              <a:t>：二维码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4876575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95301" y="971550"/>
            <a:ext cx="11487150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/>
              <a:t>Mvel</a:t>
            </a:r>
            <a:r>
              <a:rPr lang="zh-CN" altLang="en-US" dirty="0" smtClean="0"/>
              <a:t>表达式是添加逻辑的地方，可以将商品价格由公斤价转换为市斤价，将单位由公斤</a:t>
            </a:r>
            <a:r>
              <a:rPr lang="en-US" altLang="zh-CN" dirty="0" smtClean="0"/>
              <a:t>/kg</a:t>
            </a:r>
            <a:r>
              <a:rPr lang="zh-CN" altLang="en-US" dirty="0" smtClean="0"/>
              <a:t>转换为</a:t>
            </a:r>
            <a:r>
              <a:rPr lang="en-US" altLang="zh-CN" dirty="0" smtClean="0"/>
              <a:t>500g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en-US" dirty="0" smtClean="0"/>
              <a:t>示例参考如下：</a:t>
            </a:r>
            <a:endParaRPr lang="en-US" altLang="zh-CN" dirty="0" smtClean="0"/>
          </a:p>
          <a:p>
            <a:r>
              <a:rPr lang="en-US" altLang="zh-CN" sz="1600" dirty="0"/>
              <a:t>if(</a:t>
            </a:r>
            <a:r>
              <a:rPr lang="zh-CN" altLang="en-US" sz="1600" dirty="0"/>
              <a:t>零售价 </a:t>
            </a:r>
            <a:r>
              <a:rPr lang="en-US" altLang="zh-CN" sz="1600" dirty="0"/>
              <a:t>== null){</a:t>
            </a:r>
          </a:p>
          <a:p>
            <a:r>
              <a:rPr lang="en-US" altLang="zh-CN" sz="1600" dirty="0"/>
              <a:t>  </a:t>
            </a:r>
            <a:r>
              <a:rPr lang="zh-CN" altLang="en-US" sz="1600" dirty="0"/>
              <a:t>零售价 </a:t>
            </a:r>
            <a:r>
              <a:rPr lang="en-US" altLang="zh-CN" sz="1600" dirty="0"/>
              <a:t>= 0;</a:t>
            </a:r>
          </a:p>
          <a:p>
            <a:r>
              <a:rPr lang="en-US" altLang="zh-CN" sz="1600" dirty="0"/>
              <a:t> }</a:t>
            </a:r>
          </a:p>
          <a:p>
            <a:r>
              <a:rPr lang="en-US" altLang="zh-CN" sz="1600" dirty="0"/>
              <a:t> if(</a:t>
            </a:r>
            <a:r>
              <a:rPr lang="zh-CN" altLang="en-US" sz="1600" dirty="0"/>
              <a:t>特价 </a:t>
            </a:r>
            <a:r>
              <a:rPr lang="en-US" altLang="zh-CN" sz="1600" dirty="0"/>
              <a:t>== null){</a:t>
            </a:r>
          </a:p>
          <a:p>
            <a:r>
              <a:rPr lang="en-US" altLang="zh-CN" sz="1600" dirty="0"/>
              <a:t>  </a:t>
            </a:r>
            <a:r>
              <a:rPr lang="zh-CN" altLang="en-US" sz="1600" dirty="0"/>
              <a:t>特价 </a:t>
            </a:r>
            <a:r>
              <a:rPr lang="en-US" altLang="zh-CN" sz="1600" dirty="0"/>
              <a:t>= 0;</a:t>
            </a:r>
          </a:p>
          <a:p>
            <a:r>
              <a:rPr lang="en-US" altLang="zh-CN" sz="1600" dirty="0"/>
              <a:t> }</a:t>
            </a:r>
          </a:p>
          <a:p>
            <a:r>
              <a:rPr lang="en-US" altLang="zh-CN" sz="1600" dirty="0"/>
              <a:t> if(</a:t>
            </a:r>
            <a:r>
              <a:rPr lang="zh-CN" altLang="en-US" sz="1600" dirty="0"/>
              <a:t>会员价 </a:t>
            </a:r>
            <a:r>
              <a:rPr lang="en-US" altLang="zh-CN" sz="1600" dirty="0"/>
              <a:t>== null){</a:t>
            </a:r>
          </a:p>
          <a:p>
            <a:r>
              <a:rPr lang="en-US" altLang="zh-CN" sz="1600" dirty="0"/>
              <a:t>  </a:t>
            </a:r>
            <a:r>
              <a:rPr lang="zh-CN" altLang="en-US" sz="1600" dirty="0"/>
              <a:t>会员价 </a:t>
            </a:r>
            <a:r>
              <a:rPr lang="en-US" altLang="zh-CN" sz="1600" dirty="0"/>
              <a:t>= 0;</a:t>
            </a:r>
          </a:p>
          <a:p>
            <a:r>
              <a:rPr lang="en-US" altLang="zh-CN" sz="1600" dirty="0"/>
              <a:t> }</a:t>
            </a:r>
          </a:p>
          <a:p>
            <a:r>
              <a:rPr lang="en-US" altLang="zh-CN" sz="1600" dirty="0"/>
              <a:t>if(</a:t>
            </a:r>
            <a:r>
              <a:rPr lang="zh-CN" altLang="en-US" sz="1600" dirty="0"/>
              <a:t>单位</a:t>
            </a:r>
            <a:r>
              <a:rPr lang="en-US" altLang="zh-CN" sz="1600" dirty="0"/>
              <a:t>!=null&amp;&amp;(</a:t>
            </a:r>
            <a:r>
              <a:rPr lang="zh-CN" altLang="en-US" sz="1600" dirty="0"/>
              <a:t>单位</a:t>
            </a:r>
            <a:r>
              <a:rPr lang="en-US" altLang="zh-CN" sz="1600" dirty="0"/>
              <a:t>.trim().equalsIgnoreCase("kg")||</a:t>
            </a:r>
            <a:r>
              <a:rPr lang="zh-CN" altLang="en-US" sz="1600" dirty="0"/>
              <a:t>单位</a:t>
            </a:r>
            <a:r>
              <a:rPr lang="en-US" altLang="zh-CN" sz="1600" dirty="0"/>
              <a:t>.trim().equalsIgnoreCase("KG")||</a:t>
            </a:r>
            <a:r>
              <a:rPr lang="zh-CN" altLang="en-US" sz="1600" dirty="0"/>
              <a:t>单位</a:t>
            </a:r>
            <a:r>
              <a:rPr lang="en-US" altLang="zh-CN" sz="1600" dirty="0"/>
              <a:t>.trim().equalsIgnoreCase("</a:t>
            </a:r>
            <a:r>
              <a:rPr lang="zh-CN" altLang="en-US" sz="1600" dirty="0"/>
              <a:t>公斤</a:t>
            </a:r>
            <a:r>
              <a:rPr lang="en-US" altLang="zh-CN" sz="1600" dirty="0"/>
              <a:t>")||</a:t>
            </a:r>
            <a:r>
              <a:rPr lang="zh-CN" altLang="en-US" sz="1600" dirty="0"/>
              <a:t>单位</a:t>
            </a:r>
            <a:r>
              <a:rPr lang="en-US" altLang="zh-CN" sz="1600" dirty="0"/>
              <a:t>.trim().equalsIgnoreCase("</a:t>
            </a:r>
            <a:r>
              <a:rPr lang="zh-CN" altLang="en-US" sz="1600" dirty="0"/>
              <a:t>千克</a:t>
            </a:r>
            <a:r>
              <a:rPr lang="en-US" altLang="zh-CN" sz="1600" dirty="0"/>
              <a:t>"))){</a:t>
            </a:r>
          </a:p>
          <a:p>
            <a:r>
              <a:rPr lang="en-US" altLang="zh-CN" sz="1600" dirty="0"/>
              <a:t> </a:t>
            </a:r>
            <a:r>
              <a:rPr lang="zh-CN" altLang="en-US" sz="1600" dirty="0"/>
              <a:t>零售价 </a:t>
            </a:r>
            <a:r>
              <a:rPr lang="en-US" altLang="zh-CN" sz="1600" dirty="0"/>
              <a:t>= </a:t>
            </a:r>
            <a:r>
              <a:rPr lang="zh-CN" altLang="en-US" sz="1600" dirty="0"/>
              <a:t>零售价</a:t>
            </a:r>
            <a:r>
              <a:rPr lang="en-US" altLang="zh-CN" sz="1600" dirty="0"/>
              <a:t>/ 2 ;</a:t>
            </a:r>
          </a:p>
          <a:p>
            <a:r>
              <a:rPr lang="en-US" altLang="zh-CN" sz="1600" dirty="0"/>
              <a:t> </a:t>
            </a:r>
            <a:r>
              <a:rPr lang="zh-CN" altLang="en-US" sz="1600" dirty="0"/>
              <a:t>特价 </a:t>
            </a:r>
            <a:r>
              <a:rPr lang="en-US" altLang="zh-CN" sz="1600" dirty="0"/>
              <a:t>= </a:t>
            </a:r>
            <a:r>
              <a:rPr lang="zh-CN" altLang="en-US" sz="1600" dirty="0"/>
              <a:t>特价</a:t>
            </a:r>
            <a:r>
              <a:rPr lang="en-US" altLang="zh-CN" sz="1600" dirty="0"/>
              <a:t>/ 2 ;</a:t>
            </a:r>
          </a:p>
          <a:p>
            <a:r>
              <a:rPr lang="en-US" altLang="zh-CN" sz="1600" dirty="0"/>
              <a:t> </a:t>
            </a:r>
            <a:r>
              <a:rPr lang="zh-CN" altLang="en-US" sz="1600" dirty="0"/>
              <a:t>会员价 </a:t>
            </a:r>
            <a:r>
              <a:rPr lang="en-US" altLang="zh-CN" sz="1600" dirty="0"/>
              <a:t>= </a:t>
            </a:r>
            <a:r>
              <a:rPr lang="zh-CN" altLang="en-US" sz="1600" dirty="0"/>
              <a:t>会员价</a:t>
            </a:r>
            <a:r>
              <a:rPr lang="en-US" altLang="zh-CN" sz="1600" dirty="0"/>
              <a:t>/ 2 ;</a:t>
            </a:r>
          </a:p>
          <a:p>
            <a:r>
              <a:rPr lang="en-US" altLang="zh-CN" sz="1600" dirty="0"/>
              <a:t> </a:t>
            </a:r>
            <a:r>
              <a:rPr lang="zh-CN" altLang="en-US" sz="1600" dirty="0"/>
              <a:t>单位 </a:t>
            </a:r>
            <a:r>
              <a:rPr lang="en-US" altLang="zh-CN" sz="1600" dirty="0"/>
              <a:t>= "500g";</a:t>
            </a:r>
          </a:p>
          <a:p>
            <a:r>
              <a:rPr lang="en-US" altLang="zh-CN" sz="1600" dirty="0"/>
              <a:t>}</a:t>
            </a:r>
          </a:p>
          <a:p>
            <a:r>
              <a:rPr lang="en-US" altLang="zh-CN" sz="1600" dirty="0"/>
              <a:t> String str1 = String.format("%.4f",</a:t>
            </a:r>
            <a:r>
              <a:rPr lang="zh-CN" altLang="en-US" sz="1600" dirty="0"/>
              <a:t>零售价</a:t>
            </a:r>
            <a:r>
              <a:rPr lang="en-US" altLang="zh-CN" sz="1600" dirty="0"/>
              <a:t>);</a:t>
            </a:r>
          </a:p>
          <a:p>
            <a:r>
              <a:rPr lang="en-US" altLang="zh-CN" sz="1600" dirty="0"/>
              <a:t> </a:t>
            </a:r>
            <a:r>
              <a:rPr lang="zh-CN" altLang="en-US" sz="1600" dirty="0"/>
              <a:t>零售价 </a:t>
            </a:r>
            <a:r>
              <a:rPr lang="en-US" altLang="zh-CN" sz="1600" dirty="0"/>
              <a:t>= Double.parseDouble(str1);</a:t>
            </a:r>
          </a:p>
          <a:p>
            <a:r>
              <a:rPr lang="en-US" altLang="zh-CN" sz="1600" dirty="0"/>
              <a:t>return [ "</a:t>
            </a:r>
            <a:r>
              <a:rPr lang="zh-CN" altLang="en-US" sz="1600" dirty="0"/>
              <a:t>零售价</a:t>
            </a:r>
            <a:r>
              <a:rPr lang="en-US" altLang="zh-CN" sz="1600" dirty="0"/>
              <a:t>":</a:t>
            </a:r>
            <a:r>
              <a:rPr lang="zh-CN" altLang="en-US" sz="1600" dirty="0"/>
              <a:t>零售价</a:t>
            </a:r>
            <a:r>
              <a:rPr lang="en-US" altLang="zh-CN" sz="1600" dirty="0"/>
              <a:t>, "</a:t>
            </a:r>
            <a:r>
              <a:rPr lang="zh-CN" altLang="en-US" sz="1600" dirty="0"/>
              <a:t>特价</a:t>
            </a:r>
            <a:r>
              <a:rPr lang="en-US" altLang="zh-CN" sz="1600" dirty="0"/>
              <a:t>": </a:t>
            </a:r>
            <a:r>
              <a:rPr lang="zh-CN" altLang="en-US" sz="1600" dirty="0"/>
              <a:t>特价</a:t>
            </a:r>
            <a:r>
              <a:rPr lang="en-US" altLang="zh-CN" sz="1600" dirty="0"/>
              <a:t>,"</a:t>
            </a:r>
            <a:r>
              <a:rPr lang="zh-CN" altLang="en-US" sz="1600" dirty="0"/>
              <a:t>会员价</a:t>
            </a:r>
            <a:r>
              <a:rPr lang="en-US" altLang="zh-CN" sz="1600" dirty="0"/>
              <a:t>":</a:t>
            </a:r>
            <a:r>
              <a:rPr lang="zh-CN" altLang="en-US" sz="1600" dirty="0"/>
              <a:t>会员价</a:t>
            </a:r>
            <a:r>
              <a:rPr lang="en-US" altLang="zh-CN" sz="1600" dirty="0"/>
              <a:t>,"</a:t>
            </a:r>
            <a:r>
              <a:rPr lang="zh-CN" altLang="en-US" sz="1600" dirty="0"/>
              <a:t>单位</a:t>
            </a:r>
            <a:r>
              <a:rPr lang="en-US" altLang="zh-CN" sz="1600" dirty="0"/>
              <a:t>":</a:t>
            </a:r>
            <a:r>
              <a:rPr lang="zh-CN" altLang="en-US" sz="1600" dirty="0"/>
              <a:t>单位</a:t>
            </a:r>
            <a:r>
              <a:rPr lang="en-US" altLang="zh-CN" sz="1600" dirty="0"/>
              <a:t>];</a:t>
            </a:r>
          </a:p>
          <a:p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6210300" y="2286000"/>
            <a:ext cx="3924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rgbClr val="FF0000"/>
                </a:solidFill>
              </a:rPr>
              <a:t>需要将此处的 零售价、特价、会员价、单位 字段名称替换为客户数据库中的对应字段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983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773" y="958361"/>
            <a:ext cx="10169494" cy="5100637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525714" y="3324013"/>
            <a:ext cx="5855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填写价签后台对应的商户号和门店号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70783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029" y="1074056"/>
            <a:ext cx="10193007" cy="5112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1418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781175" y="1104900"/>
            <a:ext cx="6715125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 smtClean="0">
                <a:solidFill>
                  <a:srgbClr val="FF0000"/>
                </a:solidFill>
              </a:rPr>
              <a:t>任务周期设置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/>
              <a:t>执行</a:t>
            </a:r>
            <a:r>
              <a:rPr lang="zh-CN" altLang="en-US" sz="1600" dirty="0" smtClean="0"/>
              <a:t>方式：循环执行</a:t>
            </a:r>
            <a:endParaRPr lang="en-US" altLang="zh-CN" sz="1600" dirty="0" smtClean="0"/>
          </a:p>
          <a:p>
            <a:pPr>
              <a:lnSpc>
                <a:spcPct val="200000"/>
              </a:lnSpc>
            </a:pPr>
            <a:r>
              <a:rPr lang="zh-CN" altLang="en-US" sz="1600" dirty="0"/>
              <a:t>循环</a:t>
            </a:r>
            <a:r>
              <a:rPr lang="zh-CN" altLang="en-US" sz="1600" dirty="0" smtClean="0"/>
              <a:t>间隔：自定义选择，一般选择</a:t>
            </a:r>
            <a:r>
              <a:rPr lang="en-US" altLang="zh-CN" sz="1600" dirty="0" smtClean="0"/>
              <a:t>3</a:t>
            </a:r>
            <a:r>
              <a:rPr lang="zh-CN" altLang="en-US" sz="1600" dirty="0" smtClean="0"/>
              <a:t>分钟或</a:t>
            </a:r>
            <a:r>
              <a:rPr lang="en-US" altLang="zh-CN" sz="1600" dirty="0" smtClean="0"/>
              <a:t>5</a:t>
            </a:r>
            <a:r>
              <a:rPr lang="zh-CN" altLang="en-US" sz="1600" dirty="0" smtClean="0"/>
              <a:t>分钟</a:t>
            </a:r>
            <a:endParaRPr lang="en-US" altLang="zh-CN" sz="1600" dirty="0" smtClean="0"/>
          </a:p>
          <a:p>
            <a:pPr>
              <a:lnSpc>
                <a:spcPct val="200000"/>
              </a:lnSpc>
            </a:pPr>
            <a:r>
              <a:rPr lang="zh-CN" altLang="en-US" sz="1600" dirty="0" smtClean="0"/>
              <a:t>时段：默认，无需修改</a:t>
            </a:r>
            <a:endParaRPr lang="en-US" altLang="zh-CN" sz="1600" dirty="0" smtClean="0"/>
          </a:p>
          <a:p>
            <a:pPr>
              <a:lnSpc>
                <a:spcPct val="200000"/>
              </a:lnSpc>
            </a:pPr>
            <a:r>
              <a:rPr lang="zh-CN" altLang="en-US" sz="1600" dirty="0"/>
              <a:t>上报</a:t>
            </a:r>
            <a:r>
              <a:rPr lang="zh-CN" altLang="en-US" sz="1600" dirty="0" smtClean="0"/>
              <a:t>心跳时间：建议</a:t>
            </a:r>
            <a:r>
              <a:rPr lang="en-US" altLang="zh-CN" sz="1600" dirty="0" smtClean="0"/>
              <a:t>1</a:t>
            </a:r>
            <a:r>
              <a:rPr lang="zh-CN" altLang="en-US" sz="1600" dirty="0" smtClean="0"/>
              <a:t>小时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endParaRPr lang="en-US" altLang="zh-CN" dirty="0"/>
          </a:p>
          <a:p>
            <a:pPr>
              <a:lnSpc>
                <a:spcPct val="150000"/>
              </a:lnSpc>
            </a:pPr>
            <a:r>
              <a:rPr lang="zh-CN" altLang="en-US" dirty="0" smtClean="0"/>
              <a:t>配置完成后，点击创建任务</a:t>
            </a:r>
            <a:endParaRPr lang="en-US" altLang="zh-CN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801091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31900" y="580292"/>
            <a:ext cx="8079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系统配置：将数据保存时间、日志保存时间、备份文件保存时间均修改为：</a:t>
            </a:r>
            <a:r>
              <a:rPr lang="en-US" altLang="zh-CN" dirty="0" smtClean="0"/>
              <a:t>1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9650" y="1561962"/>
            <a:ext cx="10287000" cy="5159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5059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046" y="2350563"/>
            <a:ext cx="8149846" cy="4087657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64211" y="337693"/>
            <a:ext cx="9377632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latin typeface="+mn-ea"/>
              </a:rPr>
              <a:t>证书配置：客户号根据实际情况填写，证书点击上传证书压缩包中对应的</a:t>
            </a:r>
            <a:r>
              <a:rPr lang="en-US" altLang="zh-CN" dirty="0" smtClean="0">
                <a:solidFill>
                  <a:srgbClr val="FF0000"/>
                </a:solidFill>
                <a:latin typeface="+mn-ea"/>
              </a:rPr>
              <a:t>.p12</a:t>
            </a:r>
            <a:r>
              <a:rPr lang="zh-CN" altLang="en-US" dirty="0" smtClean="0">
                <a:latin typeface="+mn-ea"/>
              </a:rPr>
              <a:t>文件，</a:t>
            </a:r>
            <a:endParaRPr lang="en-US" altLang="zh-CN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+mn-ea"/>
              </a:rPr>
              <a:t>keypass</a:t>
            </a:r>
            <a:r>
              <a:rPr lang="zh-CN" altLang="en-US" dirty="0">
                <a:latin typeface="+mn-ea"/>
              </a:rPr>
              <a:t>、</a:t>
            </a:r>
            <a:r>
              <a:rPr lang="en-US" altLang="zh-CN" dirty="0" smtClean="0">
                <a:latin typeface="+mn-ea"/>
              </a:rPr>
              <a:t>storePass</a:t>
            </a:r>
            <a:r>
              <a:rPr lang="zh-CN" altLang="en-US" dirty="0" smtClean="0">
                <a:latin typeface="+mn-ea"/>
              </a:rPr>
              <a:t>两</a:t>
            </a:r>
            <a:r>
              <a:rPr lang="zh-CN" altLang="en-US" dirty="0">
                <a:latin typeface="+mn-ea"/>
              </a:rPr>
              <a:t>项需要填的内容相同，在证书文件中</a:t>
            </a:r>
            <a:r>
              <a:rPr lang="zh-CN" altLang="en-US" dirty="0" smtClean="0">
                <a:latin typeface="+mn-ea"/>
              </a:rPr>
              <a:t>的</a:t>
            </a:r>
            <a:r>
              <a:rPr lang="en-US" altLang="zh-CN" dirty="0" smtClean="0">
                <a:latin typeface="+mn-ea"/>
              </a:rPr>
              <a:t>certificate_information.txt </a:t>
            </a: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+mn-ea"/>
              </a:rPr>
              <a:t>文件</a:t>
            </a:r>
            <a:r>
              <a:rPr lang="zh-CN" altLang="en-US" dirty="0">
                <a:latin typeface="+mn-ea"/>
              </a:rPr>
              <a:t>最下面</a:t>
            </a:r>
            <a:r>
              <a:rPr lang="zh-CN" altLang="en-US" dirty="0" smtClean="0">
                <a:latin typeface="+mn-ea"/>
              </a:rPr>
              <a:t>一行。</a:t>
            </a:r>
            <a:endParaRPr lang="zh-CN" altLang="en-US" dirty="0">
              <a:latin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7093" y="2350563"/>
            <a:ext cx="2947257" cy="10176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文本框 4"/>
          <p:cNvSpPr txBox="1"/>
          <p:nvPr/>
        </p:nvSpPr>
        <p:spPr>
          <a:xfrm>
            <a:off x="9289677" y="3524250"/>
            <a:ext cx="2654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Keypass</a:t>
            </a:r>
            <a:r>
              <a:rPr lang="zh-CN" altLang="en-US" dirty="0">
                <a:solidFill>
                  <a:srgbClr val="FF0000"/>
                </a:solidFill>
              </a:rPr>
              <a:t>和</a:t>
            </a:r>
            <a:r>
              <a:rPr lang="en-US" altLang="zh-CN" dirty="0" smtClean="0">
                <a:solidFill>
                  <a:srgbClr val="FF0000"/>
                </a:solidFill>
              </a:rPr>
              <a:t>storepass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46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/>
              <a:t>简述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err="1"/>
              <a:t>Intsmart</a:t>
            </a:r>
            <a:r>
              <a:rPr kumimoji="1" lang="zh-CN" altLang="en-US" dirty="0"/>
              <a:t>配置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 err="1"/>
              <a:t>Intsmart</a:t>
            </a:r>
            <a:r>
              <a:rPr kumimoji="1" lang="zh-CN" altLang="en-US" dirty="0"/>
              <a:t>运行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zh-CN" dirty="0"/>
              <a:t>Mvel</a:t>
            </a:r>
            <a:r>
              <a:rPr kumimoji="1" lang="zh-CN" altLang="en-US" dirty="0"/>
              <a:t>表达式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4"/>
          </p:nvPr>
        </p:nvSpPr>
        <p:spPr>
          <a:xfrm>
            <a:off x="914402" y="1712587"/>
            <a:ext cx="2167466" cy="757130"/>
          </a:xfrm>
        </p:spPr>
        <p:txBody>
          <a:bodyPr/>
          <a:lstStyle/>
          <a:p>
            <a:r>
              <a:rPr kumimoji="1" lang="zh-CN" altLang="en-US" dirty="0"/>
              <a:t>目录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5"/>
          </p:nvPr>
        </p:nvSpPr>
        <p:spPr>
          <a:xfrm>
            <a:off x="5579531" y="1721478"/>
            <a:ext cx="516468" cy="535531"/>
          </a:xfrm>
        </p:spPr>
        <p:txBody>
          <a:bodyPr/>
          <a:lstStyle/>
          <a:p>
            <a:r>
              <a:rPr kumimoji="1" lang="en-US" altLang="zh-CN" dirty="0">
                <a:solidFill>
                  <a:srgbClr val="005BC5"/>
                </a:solidFill>
              </a:rPr>
              <a:t>1</a:t>
            </a:r>
            <a:endParaRPr kumimoji="1" lang="zh-CN" altLang="en-US" dirty="0">
              <a:solidFill>
                <a:srgbClr val="005BC5"/>
              </a:solidFill>
            </a:endParaRPr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6"/>
          </p:nvPr>
        </p:nvSpPr>
        <p:spPr>
          <a:xfrm>
            <a:off x="5545664" y="2893469"/>
            <a:ext cx="516468" cy="535531"/>
          </a:xfrm>
        </p:spPr>
        <p:txBody>
          <a:bodyPr/>
          <a:lstStyle/>
          <a:p>
            <a:r>
              <a:rPr kumimoji="1" lang="en-US" altLang="zh-CN" dirty="0">
                <a:solidFill>
                  <a:srgbClr val="005BC5"/>
                </a:solidFill>
              </a:rPr>
              <a:t>2</a:t>
            </a:r>
            <a:endParaRPr kumimoji="1" lang="zh-CN" altLang="en-US" dirty="0">
              <a:solidFill>
                <a:srgbClr val="005BC5"/>
              </a:solidFill>
            </a:endParaRP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7"/>
          </p:nvPr>
        </p:nvSpPr>
        <p:spPr>
          <a:xfrm>
            <a:off x="5545664" y="4065460"/>
            <a:ext cx="516468" cy="535531"/>
          </a:xfrm>
        </p:spPr>
        <p:txBody>
          <a:bodyPr/>
          <a:lstStyle/>
          <a:p>
            <a:r>
              <a:rPr kumimoji="1" lang="en-US" altLang="zh-CN" dirty="0">
                <a:solidFill>
                  <a:srgbClr val="005BC5"/>
                </a:solidFill>
              </a:rPr>
              <a:t>3</a:t>
            </a:r>
            <a:endParaRPr kumimoji="1" lang="zh-CN" altLang="en-US" dirty="0">
              <a:solidFill>
                <a:srgbClr val="005BC5"/>
              </a:solidFill>
            </a:endParaRP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zh-CN" dirty="0">
                <a:solidFill>
                  <a:srgbClr val="005BC5"/>
                </a:solidFill>
              </a:rPr>
              <a:t>4</a:t>
            </a:r>
            <a:endParaRPr kumimoji="1" lang="zh-CN" altLang="en-US" dirty="0">
              <a:solidFill>
                <a:srgbClr val="005BC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2808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075" y="1350883"/>
            <a:ext cx="10210800" cy="512135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981075" y="419100"/>
            <a:ext cx="4991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所有配置均完成后，在任务列表中点击启动即可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028170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3073">
            <a:extLst>
              <a:ext uri="{FF2B5EF4-FFF2-40B4-BE49-F238E27FC236}">
                <a16:creationId xmlns:a16="http://schemas.microsoft.com/office/drawing/2014/main" id="{C110AAB9-E5F0-2D48-84EB-5D063D5618D5}"/>
              </a:ext>
            </a:extLst>
          </p:cNvPr>
          <p:cNvSpPr txBox="1">
            <a:spLocks noChangeArrowheads="1"/>
          </p:cNvSpPr>
          <p:nvPr/>
        </p:nvSpPr>
        <p:spPr>
          <a:xfrm>
            <a:off x="3670365" y="4386403"/>
            <a:ext cx="4696088" cy="11463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218565">
              <a:lnSpc>
                <a:spcPct val="120000"/>
              </a:lnSpc>
            </a:pPr>
            <a:r>
              <a:rPr lang="en-US" altLang="zh-CN" sz="4500" b="1" spc="330" dirty="0">
                <a:solidFill>
                  <a:schemeClr val="bg1"/>
                </a:solidFill>
                <a:latin typeface="Source Han Sans CN Bold" panose="020B0500000000000000" pitchFamily="34" charset="-128"/>
                <a:ea typeface="SF Pro Display Medium" pitchFamily="2" charset="0"/>
                <a:cs typeface="SF Pro Display Medium" pitchFamily="2" charset="0"/>
              </a:rPr>
              <a:t>THANK YOU</a:t>
            </a:r>
            <a:endParaRPr lang="zh-CN" altLang="en-US" sz="4500" b="1" spc="330" dirty="0">
              <a:solidFill>
                <a:schemeClr val="bg1"/>
              </a:solidFill>
              <a:latin typeface="Source Han Sans CN Bold" panose="020B0500000000000000" pitchFamily="34" charset="-128"/>
              <a:ea typeface="微软雅黑" panose="020B0503020204020204" pitchFamily="34" charset="-122"/>
              <a:cs typeface="SF Pro Display Medium" pitchFamily="2" charset="0"/>
            </a:endParaRPr>
          </a:p>
        </p:txBody>
      </p:sp>
      <p:sp>
        <p:nvSpPr>
          <p:cNvPr id="6" name="Shape 124">
            <a:extLst>
              <a:ext uri="{FF2B5EF4-FFF2-40B4-BE49-F238E27FC236}">
                <a16:creationId xmlns:a16="http://schemas.microsoft.com/office/drawing/2014/main" id="{EC8E352F-2174-E844-A843-26A4DC8D33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9669" y="5801755"/>
            <a:ext cx="625748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none" lIns="45719" rIns="45719">
            <a:spAutoFit/>
          </a:bodyPr>
          <a:lstStyle/>
          <a:p>
            <a:pPr algn="ctr"/>
            <a:r>
              <a:rPr lang="is-IS" sz="1400" dirty="0">
                <a:solidFill>
                  <a:schemeClr val="bg1"/>
                </a:solidFill>
                <a:latin typeface="Montserrat" pitchFamily="2" charset="0"/>
                <a:cs typeface="Lato Light" charset="0"/>
                <a:sym typeface="Helvetica Neue Light" charset="0"/>
              </a:rPr>
              <a:t>Tel</a:t>
            </a:r>
            <a:r>
              <a:rPr lang="zh-CN" altLang="en-US" sz="1400" dirty="0">
                <a:solidFill>
                  <a:schemeClr val="bg1"/>
                </a:solidFill>
                <a:latin typeface="Montserrat" pitchFamily="2" charset="0"/>
                <a:cs typeface="Lato Light" charset="0"/>
                <a:sym typeface="Helvetica Neue Light" charset="0"/>
              </a:rPr>
              <a:t> </a:t>
            </a:r>
            <a:r>
              <a:rPr lang="en-US" altLang="zh-CN" sz="1400" dirty="0">
                <a:solidFill>
                  <a:schemeClr val="bg1"/>
                </a:solidFill>
                <a:latin typeface="Montserrat" pitchFamily="2" charset="0"/>
                <a:cs typeface="Lato Light" charset="0"/>
                <a:sym typeface="Helvetica Neue Light" charset="0"/>
              </a:rPr>
              <a:t>–</a:t>
            </a:r>
            <a:r>
              <a:rPr lang="is-IS" sz="1400" dirty="0">
                <a:solidFill>
                  <a:schemeClr val="bg1"/>
                </a:solidFill>
                <a:latin typeface="Montserrat" pitchFamily="2" charset="0"/>
                <a:cs typeface="Lato Light" charset="0"/>
                <a:sym typeface="Helvetica Neue Light" charset="0"/>
              </a:rPr>
              <a:t> 400</a:t>
            </a:r>
            <a:r>
              <a:rPr lang="zh-CN" altLang="en-US" sz="1400" dirty="0">
                <a:solidFill>
                  <a:schemeClr val="bg1"/>
                </a:solidFill>
                <a:latin typeface="Montserrat" pitchFamily="2" charset="0"/>
                <a:cs typeface="Lato Light" charset="0"/>
                <a:sym typeface="Helvetica Neue Light" charset="0"/>
              </a:rPr>
              <a:t> </a:t>
            </a:r>
            <a:r>
              <a:rPr lang="is-IS" sz="1400" dirty="0">
                <a:solidFill>
                  <a:schemeClr val="bg1"/>
                </a:solidFill>
                <a:latin typeface="Montserrat" pitchFamily="2" charset="0"/>
                <a:cs typeface="Lato Light" charset="0"/>
                <a:sym typeface="Helvetica Neue Light" charset="0"/>
              </a:rPr>
              <a:t>0365 305    |    </a:t>
            </a:r>
            <a:r>
              <a:rPr lang="en-US" sz="1400" dirty="0">
                <a:solidFill>
                  <a:schemeClr val="bg1"/>
                </a:solidFill>
                <a:latin typeface="Montserrat" pitchFamily="2" charset="0"/>
                <a:cs typeface="Lato Light" charset="0"/>
                <a:sym typeface="Helvetica Neue Light" charset="0"/>
              </a:rPr>
              <a:t>info@hanshow.com     |    www.hanshow.com </a:t>
            </a:r>
            <a:endParaRPr lang="cs-CZ" sz="1400" dirty="0">
              <a:solidFill>
                <a:schemeClr val="bg1"/>
              </a:solidFill>
              <a:latin typeface="Montserrat" pitchFamily="2" charset="0"/>
              <a:cs typeface="Lato Light" charset="0"/>
              <a:sym typeface="Helvetica Neue Light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4534" y="864407"/>
            <a:ext cx="1752599" cy="1750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943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id="{330C7BAD-5E24-489E-B34D-FE800013C28C}"/>
              </a:ext>
            </a:extLst>
          </p:cNvPr>
          <p:cNvSpPr/>
          <p:nvPr/>
        </p:nvSpPr>
        <p:spPr>
          <a:xfrm>
            <a:off x="1648997" y="676930"/>
            <a:ext cx="1313180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400" b="1" dirty="0">
                <a:solidFill>
                  <a:srgbClr val="004984">
                    <a:alpha val="80000"/>
                  </a:srgb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简述</a:t>
            </a:r>
            <a:endParaRPr lang="en-US" altLang="zh-CN" sz="4400" b="1" dirty="0">
              <a:solidFill>
                <a:srgbClr val="004984">
                  <a:alpha val="80000"/>
                </a:srgbClr>
              </a:solidFill>
              <a:latin typeface="Segoe UI" panose="020B0502040204020203" pitchFamily="34" charset="0"/>
              <a:ea typeface="Segoe UI Symbol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US" altLang="zh-CN" b="1" dirty="0">
                <a:solidFill>
                  <a:srgbClr val="222222">
                    <a:alpha val="80000"/>
                  </a:srgb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CONTENT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D0DEA263-7157-455A-9FFB-DEAE530603CC}"/>
              </a:ext>
            </a:extLst>
          </p:cNvPr>
          <p:cNvSpPr/>
          <p:nvPr/>
        </p:nvSpPr>
        <p:spPr>
          <a:xfrm>
            <a:off x="1017815" y="2532526"/>
            <a:ext cx="10156370" cy="222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dirty="0">
                <a:solidFill>
                  <a:srgbClr val="36333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	</a:t>
            </a:r>
            <a:r>
              <a:rPr lang="en-US" altLang="zh-CN" dirty="0" err="1"/>
              <a:t>Intsmart</a:t>
            </a:r>
            <a:r>
              <a:rPr lang="zh-CN" altLang="zh-CN" dirty="0"/>
              <a:t>系統对接（以下简称</a:t>
            </a:r>
            <a:r>
              <a:rPr lang="en-US" altLang="zh-CN" dirty="0" err="1"/>
              <a:t>Intsmart</a:t>
            </a:r>
            <a:r>
              <a:rPr lang="zh-CN" altLang="zh-CN" dirty="0"/>
              <a:t>）是汉朔科技第一代系统对接平台。</a:t>
            </a:r>
            <a:r>
              <a:rPr lang="en-US" altLang="zh-CN" dirty="0" err="1"/>
              <a:t>Intsmart</a:t>
            </a:r>
            <a:r>
              <a:rPr lang="zh-CN" altLang="zh-CN" dirty="0"/>
              <a:t>可以有效的将客户的商品、价格、库存等信息对接到</a:t>
            </a:r>
            <a:r>
              <a:rPr lang="en-US" altLang="zh-CN" dirty="0" err="1"/>
              <a:t>Prismart</a:t>
            </a:r>
            <a:r>
              <a:rPr lang="zh-CN" altLang="zh-CN" dirty="0"/>
              <a:t>或</a:t>
            </a:r>
            <a:r>
              <a:rPr lang="en-US" altLang="zh-CN" dirty="0" err="1"/>
              <a:t>Focusmart</a:t>
            </a:r>
            <a:r>
              <a:rPr lang="zh-CN" altLang="zh-CN" dirty="0"/>
              <a:t>平台，并且实时、准确的将这些信息同步到客户遍布在全球任何位置的门店。</a:t>
            </a:r>
            <a:endParaRPr dirty="0">
              <a:solidFill>
                <a:srgbClr val="36333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  <a:p>
            <a:pPr>
              <a:lnSpc>
                <a:spcPct val="200000"/>
              </a:lnSpc>
            </a:pPr>
            <a:endParaRPr lang="en-US" altLang="zh-CN" dirty="0">
              <a:solidFill>
                <a:srgbClr val="36333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900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A9C3DDD1-8432-4A42-8589-750488A18F6C}"/>
              </a:ext>
            </a:extLst>
          </p:cNvPr>
          <p:cNvSpPr/>
          <p:nvPr/>
        </p:nvSpPr>
        <p:spPr>
          <a:xfrm>
            <a:off x="4605967" y="973806"/>
            <a:ext cx="586470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/>
              <a:t>可以修改</a:t>
            </a:r>
            <a:r>
              <a:rPr lang="en-US" altLang="zh-CN" dirty="0" err="1"/>
              <a:t>application.yml</a:t>
            </a:r>
            <a:r>
              <a:rPr lang="zh-CN" altLang="en-US" dirty="0"/>
              <a:t>文件中的端口号用于在浏览器</a:t>
            </a:r>
            <a:r>
              <a:rPr lang="zh-CN" altLang="en-US"/>
              <a:t>中</a:t>
            </a:r>
            <a:r>
              <a:rPr lang="zh-CN" altLang="en-US" smtClean="0"/>
              <a:t>访问配置界面</a:t>
            </a:r>
            <a:endParaRPr lang="en-US" altLang="zh-CN" dirty="0">
              <a:solidFill>
                <a:srgbClr val="36333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631C2BA1-A456-4D6F-96ED-501BC7C07237}"/>
              </a:ext>
            </a:extLst>
          </p:cNvPr>
          <p:cNvSpPr/>
          <p:nvPr/>
        </p:nvSpPr>
        <p:spPr>
          <a:xfrm>
            <a:off x="557372" y="920465"/>
            <a:ext cx="254081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800" dirty="0">
                <a:solidFill>
                  <a:srgbClr val="36333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1</a:t>
            </a:r>
            <a:r>
              <a:rPr lang="en-US" altLang="zh-CN" sz="2800" smtClean="0">
                <a:solidFill>
                  <a:srgbClr val="36333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. </a:t>
            </a:r>
            <a:r>
              <a:rPr lang="zh-CN" altLang="en-US" sz="2800" dirty="0">
                <a:solidFill>
                  <a:srgbClr val="36333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配置端口号</a:t>
            </a:r>
            <a:endParaRPr lang="en-US" altLang="zh-CN" sz="2800" dirty="0">
              <a:solidFill>
                <a:srgbClr val="36333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4F9C61B7-23ED-4D62-8F84-961B981C7D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372" y="2227477"/>
            <a:ext cx="4690647" cy="3656488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id="{76515501-E720-41B2-ADDC-5F1167C331CC}"/>
              </a:ext>
            </a:extLst>
          </p:cNvPr>
          <p:cNvSpPr/>
          <p:nvPr/>
        </p:nvSpPr>
        <p:spPr>
          <a:xfrm>
            <a:off x="6096000" y="3147608"/>
            <a:ext cx="5864702" cy="5627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rgbClr val="36333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通过</a:t>
            </a:r>
            <a:r>
              <a:rPr lang="en-US" altLang="zh-CN" dirty="0">
                <a:solidFill>
                  <a:srgbClr val="36333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https</a:t>
            </a:r>
            <a:r>
              <a:rPr lang="zh-CN" altLang="en-US" dirty="0">
                <a:solidFill>
                  <a:srgbClr val="36333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访问项目的端口号</a:t>
            </a:r>
            <a:endParaRPr lang="en-US" altLang="zh-CN" dirty="0">
              <a:solidFill>
                <a:srgbClr val="36333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15" name="箭头: 右 14">
            <a:extLst>
              <a:ext uri="{FF2B5EF4-FFF2-40B4-BE49-F238E27FC236}">
                <a16:creationId xmlns:a16="http://schemas.microsoft.com/office/drawing/2014/main" id="{0DC5B779-A2EC-4AE9-9BED-75F6BD4051A7}"/>
              </a:ext>
            </a:extLst>
          </p:cNvPr>
          <p:cNvSpPr/>
          <p:nvPr/>
        </p:nvSpPr>
        <p:spPr>
          <a:xfrm>
            <a:off x="5367130" y="3326296"/>
            <a:ext cx="728870" cy="3840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箭头: 右 15">
            <a:extLst>
              <a:ext uri="{FF2B5EF4-FFF2-40B4-BE49-F238E27FC236}">
                <a16:creationId xmlns:a16="http://schemas.microsoft.com/office/drawing/2014/main" id="{11745599-309A-4228-A8C7-42034470960B}"/>
              </a:ext>
            </a:extLst>
          </p:cNvPr>
          <p:cNvSpPr/>
          <p:nvPr/>
        </p:nvSpPr>
        <p:spPr>
          <a:xfrm>
            <a:off x="5367130" y="5605670"/>
            <a:ext cx="728870" cy="3840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FCAF6116-BF10-4A74-B028-7657E53A8F4E}"/>
              </a:ext>
            </a:extLst>
          </p:cNvPr>
          <p:cNvSpPr/>
          <p:nvPr/>
        </p:nvSpPr>
        <p:spPr>
          <a:xfrm>
            <a:off x="6215111" y="5426982"/>
            <a:ext cx="5864702" cy="5627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rgbClr val="36333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通过</a:t>
            </a:r>
            <a:r>
              <a:rPr lang="en-US" altLang="zh-CN" dirty="0">
                <a:solidFill>
                  <a:srgbClr val="36333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http</a:t>
            </a:r>
            <a:r>
              <a:rPr lang="zh-CN" altLang="en-US" dirty="0">
                <a:solidFill>
                  <a:srgbClr val="36333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访问项目的端口号</a:t>
            </a:r>
            <a:endParaRPr lang="en-US" altLang="zh-CN" dirty="0">
              <a:solidFill>
                <a:srgbClr val="36333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72A13D45-E6B8-4D30-B50A-990644720B31}"/>
              </a:ext>
            </a:extLst>
          </p:cNvPr>
          <p:cNvSpPr/>
          <p:nvPr/>
        </p:nvSpPr>
        <p:spPr>
          <a:xfrm>
            <a:off x="557372" y="96329"/>
            <a:ext cx="4413527" cy="824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800" dirty="0">
                <a:solidFill>
                  <a:srgbClr val="36333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修改</a:t>
            </a:r>
            <a:r>
              <a:rPr lang="en-US" altLang="zh-CN" sz="2800" dirty="0" err="1">
                <a:solidFill>
                  <a:srgbClr val="36333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application.yml</a:t>
            </a:r>
            <a:endParaRPr lang="en-US" altLang="zh-CN" sz="2800" dirty="0">
              <a:solidFill>
                <a:srgbClr val="36333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3092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3F4DCFA6-36BD-4A37-BAB1-A3491A72CB08}"/>
              </a:ext>
            </a:extLst>
          </p:cNvPr>
          <p:cNvSpPr/>
          <p:nvPr/>
        </p:nvSpPr>
        <p:spPr>
          <a:xfrm>
            <a:off x="889682" y="2172427"/>
            <a:ext cx="936776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dirty="0" err="1"/>
              <a:t>Intsmart</a:t>
            </a:r>
            <a:r>
              <a:rPr lang="zh-CN" altLang="zh-CN" dirty="0"/>
              <a:t>配置完成</a:t>
            </a:r>
            <a:r>
              <a:rPr lang="zh-CN" altLang="zh-CN"/>
              <a:t>后</a:t>
            </a:r>
            <a:r>
              <a:rPr lang="zh-CN" altLang="zh-CN" smtClean="0"/>
              <a:t>，启动</a:t>
            </a:r>
            <a:r>
              <a:rPr lang="zh-CN" altLang="en-US" smtClean="0"/>
              <a:t>服务后即可在浏览器开始配置</a:t>
            </a:r>
            <a:r>
              <a:rPr lang="zh-CN" altLang="zh-CN" smtClean="0"/>
              <a:t>。</a:t>
            </a:r>
            <a:endParaRPr lang="en-US" altLang="zh-CN" dirty="0"/>
          </a:p>
          <a:p>
            <a:pPr>
              <a:lnSpc>
                <a:spcPct val="200000"/>
              </a:lnSpc>
            </a:pPr>
            <a:r>
              <a:rPr lang="zh-CN" altLang="zh-CN"/>
              <a:t>打开</a:t>
            </a:r>
            <a:r>
              <a:rPr lang="zh-CN" altLang="zh-CN" smtClean="0"/>
              <a:t>浏览器</a:t>
            </a:r>
            <a:r>
              <a:rPr lang="zh-CN" altLang="en-US" smtClean="0"/>
              <a:t>，在网址栏</a:t>
            </a:r>
            <a:r>
              <a:rPr lang="zh-CN" altLang="zh-CN" smtClean="0"/>
              <a:t>访问</a:t>
            </a:r>
            <a:r>
              <a:rPr lang="zh-CN" altLang="en-US" smtClean="0"/>
              <a:t>：</a:t>
            </a:r>
            <a:r>
              <a:rPr lang="en-US" altLang="zh-CN" smtClean="0">
                <a:hlinkClick r:id="rId3"/>
              </a:rPr>
              <a:t>https</a:t>
            </a:r>
            <a:r>
              <a:rPr lang="en-US" altLang="zh-CN">
                <a:hlinkClick r:id="rId3"/>
              </a:rPr>
              <a:t>://</a:t>
            </a:r>
            <a:r>
              <a:rPr lang="en-US" altLang="zh-CN" smtClean="0">
                <a:hlinkClick r:id="rId3"/>
              </a:rPr>
              <a:t>127.0.0.1:8445</a:t>
            </a:r>
            <a:r>
              <a:rPr lang="zh-CN" altLang="en-US" smtClean="0"/>
              <a:t>（通用对接包的默认访问地址），</a:t>
            </a:r>
            <a:r>
              <a:rPr lang="zh-CN" altLang="zh-CN" smtClean="0"/>
              <a:t>请求</a:t>
            </a:r>
            <a:r>
              <a:rPr lang="zh-CN" altLang="zh-CN"/>
              <a:t>成功</a:t>
            </a:r>
            <a:r>
              <a:rPr lang="zh-CN" altLang="zh-CN" smtClean="0"/>
              <a:t>进入</a:t>
            </a:r>
            <a:r>
              <a:rPr lang="zh-CN" altLang="en-US"/>
              <a:t>对接</a:t>
            </a:r>
            <a:r>
              <a:rPr lang="zh-CN" altLang="zh-CN" smtClean="0"/>
              <a:t>配置页面</a:t>
            </a:r>
            <a:r>
              <a:rPr lang="zh-CN" altLang="en-US" smtClean="0"/>
              <a:t>。</a:t>
            </a:r>
            <a:endParaRPr lang="zh-CN" altLang="zh-CN" dirty="0"/>
          </a:p>
          <a:p>
            <a:pPr>
              <a:lnSpc>
                <a:spcPct val="200000"/>
              </a:lnSpc>
            </a:pPr>
            <a:endParaRPr lang="en-US" altLang="zh-CN" dirty="0">
              <a:solidFill>
                <a:srgbClr val="36333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23C8989-071E-4F38-9CE1-EF262C9B93C8}"/>
              </a:ext>
            </a:extLst>
          </p:cNvPr>
          <p:cNvSpPr/>
          <p:nvPr/>
        </p:nvSpPr>
        <p:spPr>
          <a:xfrm>
            <a:off x="958357" y="269202"/>
            <a:ext cx="4413527" cy="824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800" smtClean="0">
                <a:solidFill>
                  <a:srgbClr val="36333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进入配置界面</a:t>
            </a:r>
            <a:endParaRPr lang="en-US" altLang="zh-CN" sz="2800" dirty="0">
              <a:solidFill>
                <a:srgbClr val="36333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8948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423" y="1012721"/>
            <a:ext cx="10800204" cy="5450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99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3DC587E8-3199-4DB2-B260-8C41ACC38F7E}"/>
              </a:ext>
            </a:extLst>
          </p:cNvPr>
          <p:cNvSpPr/>
          <p:nvPr/>
        </p:nvSpPr>
        <p:spPr>
          <a:xfrm>
            <a:off x="1174271" y="1454388"/>
            <a:ext cx="9367766" cy="1116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dirty="0">
                <a:solidFill>
                  <a:srgbClr val="36333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       </a:t>
            </a:r>
            <a:r>
              <a:rPr lang="zh-CN" altLang="en-US" dirty="0" smtClean="0">
                <a:solidFill>
                  <a:srgbClr val="36333A"/>
                </a:solidFill>
                <a:latin typeface="+mn-ea"/>
                <a:cs typeface="Segoe UI" panose="020B0502040204020203" pitchFamily="34" charset="0"/>
              </a:rPr>
              <a:t>默认</a:t>
            </a:r>
            <a:r>
              <a:rPr lang="zh-CN" altLang="en-US" dirty="0">
                <a:solidFill>
                  <a:srgbClr val="36333A"/>
                </a:solidFill>
                <a:latin typeface="+mn-ea"/>
                <a:cs typeface="Segoe UI" panose="020B0502040204020203" pitchFamily="34" charset="0"/>
              </a:rPr>
              <a:t>用户名密码均为</a:t>
            </a:r>
            <a:r>
              <a:rPr lang="en-US" altLang="zh-CN" dirty="0">
                <a:solidFill>
                  <a:srgbClr val="36333A"/>
                </a:solidFill>
                <a:latin typeface="+mn-ea"/>
                <a:cs typeface="Segoe UI" panose="020B0502040204020203" pitchFamily="34" charset="0"/>
              </a:rPr>
              <a:t>admin</a:t>
            </a:r>
            <a:r>
              <a:rPr lang="zh-CN" altLang="en-US" dirty="0">
                <a:solidFill>
                  <a:srgbClr val="36333A"/>
                </a:solidFill>
                <a:latin typeface="+mn-ea"/>
                <a:cs typeface="Segoe UI" panose="020B0502040204020203" pitchFamily="34" charset="0"/>
              </a:rPr>
              <a:t>，可手动在</a:t>
            </a:r>
            <a:r>
              <a:rPr lang="en-US" altLang="zh-CN" dirty="0" err="1">
                <a:solidFill>
                  <a:srgbClr val="36333A"/>
                </a:solidFill>
                <a:latin typeface="+mn-ea"/>
                <a:cs typeface="Segoe UI" panose="020B0502040204020203" pitchFamily="34" charset="0"/>
              </a:rPr>
              <a:t>intsmart.properties</a:t>
            </a:r>
            <a:r>
              <a:rPr lang="zh-CN" altLang="en-US" dirty="0">
                <a:solidFill>
                  <a:srgbClr val="36333A"/>
                </a:solidFill>
                <a:latin typeface="+mn-ea"/>
                <a:cs typeface="Segoe UI" panose="020B0502040204020203" pitchFamily="34" charset="0"/>
              </a:rPr>
              <a:t>中修改用户名密码，修改完成后需重</a:t>
            </a:r>
            <a:r>
              <a:rPr lang="zh-CN" altLang="en-US" dirty="0" smtClean="0">
                <a:solidFill>
                  <a:srgbClr val="36333A"/>
                </a:solidFill>
                <a:latin typeface="+mn-ea"/>
                <a:cs typeface="Segoe UI" panose="020B0502040204020203" pitchFamily="34" charset="0"/>
              </a:rPr>
              <a:t>启服务才能生效。</a:t>
            </a:r>
            <a:endParaRPr lang="en-US" altLang="zh-CN" dirty="0">
              <a:solidFill>
                <a:srgbClr val="36333A"/>
              </a:solidFill>
              <a:latin typeface="+mn-ea"/>
              <a:cs typeface="Segoe UI" panose="020B0502040204020203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2B838F43-FA69-4E09-B53F-62AA0D25BB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7625" y="3200368"/>
            <a:ext cx="5138703" cy="934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676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9187"/>
            <a:ext cx="12192000" cy="5699486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686907" y="1946032"/>
            <a:ext cx="5635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任务名称不能带中文，可使用对接门店的门店号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638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90A982DD-B2F0-43D3-81BC-11479CF6D0B4}"/>
              </a:ext>
            </a:extLst>
          </p:cNvPr>
          <p:cNvSpPr/>
          <p:nvPr/>
        </p:nvSpPr>
        <p:spPr>
          <a:xfrm>
            <a:off x="1174271" y="1454388"/>
            <a:ext cx="936776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dirty="0" smtClean="0">
                <a:latin typeface="+mn-ea"/>
                <a:cs typeface="Segoe UI" panose="020B0502040204020203" pitchFamily="34" charset="0"/>
              </a:rPr>
              <a:t>任务名称：自定义命名，不可带</a:t>
            </a:r>
            <a:r>
              <a:rPr lang="zh-CN" altLang="en-US" sz="1600" dirty="0" smtClean="0">
                <a:latin typeface="+mn-ea"/>
                <a:cs typeface="Segoe UI" panose="020B0502040204020203" pitchFamily="34" charset="0"/>
              </a:rPr>
              <a:t>中文</a:t>
            </a:r>
            <a:endParaRPr lang="en-US" altLang="zh-CN" sz="1600" dirty="0" smtClean="0">
              <a:latin typeface="+mn-ea"/>
              <a:cs typeface="Segoe UI" panose="020B0502040204020203" pitchFamily="34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 smtClean="0">
                <a:latin typeface="+mn-ea"/>
                <a:cs typeface="Segoe UI" panose="020B0502040204020203" pitchFamily="34" charset="0"/>
              </a:rPr>
              <a:t>服务类型：</a:t>
            </a:r>
            <a:r>
              <a:rPr lang="en-US" altLang="zh-CN" sz="1600" dirty="0" smtClean="0">
                <a:latin typeface="+mn-ea"/>
                <a:cs typeface="Segoe UI" panose="020B0502040204020203" pitchFamily="34" charset="0"/>
              </a:rPr>
              <a:t>Prismart-2.2.0-rc.6+</a:t>
            </a:r>
            <a:endParaRPr lang="en-US" altLang="zh-CN" sz="1600" dirty="0" smtClean="0">
              <a:latin typeface="+mn-ea"/>
              <a:cs typeface="Segoe UI" panose="020B0502040204020203" pitchFamily="34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 smtClean="0">
                <a:latin typeface="+mn-ea"/>
                <a:cs typeface="Segoe UI" panose="020B0502040204020203" pitchFamily="34" charset="0"/>
              </a:rPr>
              <a:t>对接</a:t>
            </a:r>
            <a:r>
              <a:rPr lang="zh-CN" altLang="en-US" sz="1600" dirty="0">
                <a:latin typeface="+mn-ea"/>
                <a:cs typeface="Segoe UI" panose="020B0502040204020203" pitchFamily="34" charset="0"/>
              </a:rPr>
              <a:t>模式</a:t>
            </a:r>
            <a:r>
              <a:rPr lang="zh-CN" altLang="en-US" sz="1600" dirty="0" smtClean="0">
                <a:latin typeface="+mn-ea"/>
                <a:cs typeface="Segoe UI" panose="020B0502040204020203" pitchFamily="34" charset="0"/>
              </a:rPr>
              <a:t>：</a:t>
            </a:r>
            <a:r>
              <a:rPr lang="zh-CN" altLang="en-US" sz="1600" dirty="0" smtClean="0">
                <a:latin typeface="+mn-ea"/>
                <a:cs typeface="Segoe UI" panose="020B0502040204020203" pitchFamily="34" charset="0"/>
              </a:rPr>
              <a:t>首次全量</a:t>
            </a:r>
            <a:r>
              <a:rPr lang="zh-CN" altLang="en-US" sz="1600" dirty="0" smtClean="0">
                <a:latin typeface="+mn-ea"/>
                <a:cs typeface="Segoe UI" panose="020B0502040204020203" pitchFamily="34" charset="0"/>
              </a:rPr>
              <a:t>模式 或 增量对接模式</a:t>
            </a:r>
            <a:endParaRPr lang="en-US" altLang="zh-CN" sz="1600" dirty="0" smtClean="0">
              <a:latin typeface="+mn-ea"/>
              <a:cs typeface="Segoe UI" panose="020B0502040204020203" pitchFamily="34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 smtClean="0">
                <a:latin typeface="+mn-ea"/>
                <a:cs typeface="Segoe UI" panose="020B0502040204020203" pitchFamily="34" charset="0"/>
              </a:rPr>
              <a:t>对接类型：数据库对接</a:t>
            </a:r>
            <a:endParaRPr lang="en-US" altLang="zh-CN" sz="1600" dirty="0" smtClean="0">
              <a:latin typeface="+mn-ea"/>
              <a:cs typeface="Segoe UI" panose="020B0502040204020203" pitchFamily="34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 smtClean="0">
                <a:latin typeface="+mn-ea"/>
                <a:cs typeface="Segoe UI" panose="020B0502040204020203" pitchFamily="34" charset="0"/>
              </a:rPr>
              <a:t>对接地址</a:t>
            </a:r>
            <a:r>
              <a:rPr lang="zh-CN" altLang="en-US" sz="1600" dirty="0" smtClean="0">
                <a:latin typeface="+mn-ea"/>
                <a:cs typeface="Segoe UI" panose="020B0502040204020203" pitchFamily="34" charset="0"/>
              </a:rPr>
              <a:t>：选择 国内</a:t>
            </a:r>
            <a:r>
              <a:rPr lang="en-US" altLang="zh-CN" sz="1600" dirty="0" smtClean="0">
                <a:latin typeface="+mn-ea"/>
                <a:cs typeface="Segoe UI" panose="020B0502040204020203" pitchFamily="34" charset="0"/>
              </a:rPr>
              <a:t>A</a:t>
            </a:r>
            <a:r>
              <a:rPr lang="en-US" altLang="zh-CN" sz="1600" dirty="0" smtClean="0">
                <a:latin typeface="+mn-ea"/>
                <a:cs typeface="Segoe UI" panose="020B0502040204020203" pitchFamily="34" charset="0"/>
              </a:rPr>
              <a:t>ll-Star</a:t>
            </a:r>
            <a:r>
              <a:rPr lang="zh-CN" altLang="en-US" sz="1600" dirty="0" smtClean="0">
                <a:latin typeface="+mn-ea"/>
                <a:cs typeface="Segoe UI" panose="020B0502040204020203" pitchFamily="34" charset="0"/>
              </a:rPr>
              <a:t>环境</a:t>
            </a:r>
            <a:r>
              <a:rPr lang="zh-CN" altLang="en-US" sz="1600" dirty="0">
                <a:latin typeface="+mn-ea"/>
                <a:cs typeface="Segoe UI" panose="020B0502040204020203" pitchFamily="34" charset="0"/>
              </a:rPr>
              <a:t>，</a:t>
            </a:r>
            <a:r>
              <a:rPr lang="af-ZA" altLang="zh-CN" sz="1600" dirty="0" smtClean="0">
                <a:latin typeface="+mn-ea"/>
                <a:cs typeface="Segoe UI" panose="020B0502040204020203" pitchFamily="34" charset="0"/>
              </a:rPr>
              <a:t>https</a:t>
            </a:r>
            <a:r>
              <a:rPr lang="af-ZA" altLang="zh-CN" sz="1600" dirty="0">
                <a:latin typeface="+mn-ea"/>
                <a:cs typeface="Segoe UI" panose="020B0502040204020203" pitchFamily="34" charset="0"/>
              </a:rPr>
              <a:t>://allstar-integration.hanshow.com/prismart/integration</a:t>
            </a:r>
          </a:p>
          <a:p>
            <a:pPr>
              <a:lnSpc>
                <a:spcPct val="200000"/>
              </a:lnSpc>
            </a:pPr>
            <a:r>
              <a:rPr lang="zh-CN" altLang="en-US" sz="1600" dirty="0" smtClean="0">
                <a:latin typeface="+mn-ea"/>
                <a:cs typeface="Segoe UI" panose="020B0502040204020203" pitchFamily="34" charset="0"/>
              </a:rPr>
              <a:t>对接地址</a:t>
            </a:r>
            <a:r>
              <a:rPr lang="zh-CN" altLang="en-US" sz="1600" dirty="0">
                <a:latin typeface="+mn-ea"/>
                <a:cs typeface="Segoe UI" panose="020B0502040204020203" pitchFamily="34" charset="0"/>
              </a:rPr>
              <a:t>选择</a:t>
            </a:r>
            <a:r>
              <a:rPr lang="zh-CN" altLang="en-US" sz="1600" dirty="0" smtClean="0">
                <a:latin typeface="+mn-ea"/>
                <a:cs typeface="Segoe UI" panose="020B0502040204020203" pitchFamily="34" charset="0"/>
              </a:rPr>
              <a:t>后</a:t>
            </a:r>
            <a:r>
              <a:rPr lang="zh-CN" altLang="en-US" sz="1600" dirty="0">
                <a:latin typeface="+mn-ea"/>
                <a:cs typeface="Segoe UI" panose="020B0502040204020203" pitchFamily="34" charset="0"/>
              </a:rPr>
              <a:t>，</a:t>
            </a:r>
            <a:r>
              <a:rPr lang="zh-CN" altLang="en-US" sz="1600" dirty="0" smtClean="0">
                <a:latin typeface="+mn-ea"/>
                <a:cs typeface="Segoe UI" panose="020B0502040204020203" pitchFamily="34" charset="0"/>
              </a:rPr>
              <a:t>需</a:t>
            </a:r>
            <a:r>
              <a:rPr lang="zh-CN" altLang="en-US" sz="1600" dirty="0">
                <a:latin typeface="+mn-ea"/>
                <a:cs typeface="Segoe UI" panose="020B0502040204020203" pitchFamily="34" charset="0"/>
              </a:rPr>
              <a:t>注意</a:t>
            </a:r>
            <a:r>
              <a:rPr lang="zh-CN" altLang="en-US" sz="1600" dirty="0" smtClean="0">
                <a:latin typeface="+mn-ea"/>
                <a:cs typeface="Segoe UI" panose="020B0502040204020203" pitchFamily="34" charset="0"/>
              </a:rPr>
              <a:t>后面</a:t>
            </a:r>
            <a:r>
              <a:rPr lang="zh-CN" altLang="en-US" sz="1600" dirty="0">
                <a:latin typeface="+mn-ea"/>
                <a:cs typeface="Segoe UI" panose="020B0502040204020203" pitchFamily="34" charset="0"/>
              </a:rPr>
              <a:t>的</a:t>
            </a:r>
            <a:r>
              <a:rPr lang="zh-CN" altLang="en-US" sz="1600" dirty="0" smtClean="0">
                <a:latin typeface="+mn-ea"/>
                <a:cs typeface="Segoe UI" panose="020B0502040204020203" pitchFamily="34" charset="0"/>
              </a:rPr>
              <a:t>方框是否勾选上，</a:t>
            </a:r>
            <a:r>
              <a:rPr lang="zh-CN" altLang="en-US" sz="1600" dirty="0">
                <a:latin typeface="+mn-ea"/>
                <a:cs typeface="Segoe UI" panose="020B0502040204020203" pitchFamily="34" charset="0"/>
              </a:rPr>
              <a:t>以携带</a:t>
            </a:r>
            <a:r>
              <a:rPr lang="zh-CN" altLang="en-US" sz="1600" dirty="0" smtClean="0">
                <a:latin typeface="+mn-ea"/>
                <a:cs typeface="Segoe UI" panose="020B0502040204020203" pitchFamily="34" charset="0"/>
              </a:rPr>
              <a:t>证书。</a:t>
            </a:r>
            <a:endParaRPr lang="af-ZA" altLang="zh-CN" sz="1600" dirty="0">
              <a:latin typeface="+mn-ea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9132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主题​​">
  <a:themeElements>
    <a:clrScheme name="蓝色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自定义 1">
      <a:majorFont>
        <a:latin typeface="Proxima Nova Th"/>
        <a:ea typeface="微软雅黑"/>
        <a:cs typeface=""/>
      </a:majorFont>
      <a:minorFont>
        <a:latin typeface="Proxima Nova Rg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650</TotalTime>
  <Words>762</Words>
  <Application>Microsoft Office PowerPoint</Application>
  <PresentationFormat>宽屏</PresentationFormat>
  <Paragraphs>88</Paragraphs>
  <Slides>21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6" baseType="lpstr">
      <vt:lpstr>Helvetica Neue Light</vt:lpstr>
      <vt:lpstr>Lato Light</vt:lpstr>
      <vt:lpstr>Montserrat</vt:lpstr>
      <vt:lpstr>Proxima Nova Rg</vt:lpstr>
      <vt:lpstr>Proxima Nova Th</vt:lpstr>
      <vt:lpstr>SF Pro Display Medium</vt:lpstr>
      <vt:lpstr>Source Han Sans CN</vt:lpstr>
      <vt:lpstr>Source Han Sans CN Bold</vt:lpstr>
      <vt:lpstr>Source Han Sans CN Medium</vt:lpstr>
      <vt:lpstr>等线</vt:lpstr>
      <vt:lpstr>微软雅黑</vt:lpstr>
      <vt:lpstr>Arial</vt:lpstr>
      <vt:lpstr>Segoe UI</vt:lpstr>
      <vt:lpstr>Segoe UI Symbol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kl</dc:creator>
  <cp:lastModifiedBy>张俊锋</cp:lastModifiedBy>
  <cp:revision>299</cp:revision>
  <dcterms:created xsi:type="dcterms:W3CDTF">2018-01-09T07:55:00Z</dcterms:created>
  <dcterms:modified xsi:type="dcterms:W3CDTF">2024-10-29T06:45:59Z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2052-11.3.0.8775</vt:lpwstr>
  </property>
  <property fmtid="{D5CDD505-2E9C-101B-9397-08002B2CF9AE}" pid="3" name="MSIP_Label_a30b20fb-2792-4e18-906f-32e96da04a8d_Enabled">
    <vt:lpwstr>true</vt:lpwstr>
  </property>
  <property fmtid="{D5CDD505-2E9C-101B-9397-08002B2CF9AE}" pid="4" name="MSIP_Label_a30b20fb-2792-4e18-906f-32e96da04a8d_SetDate">
    <vt:lpwstr>2022-05-31T01:44:06Z</vt:lpwstr>
  </property>
  <property fmtid="{D5CDD505-2E9C-101B-9397-08002B2CF9AE}" pid="5" name="MSIP_Label_a30b20fb-2792-4e18-906f-32e96da04a8d_Method">
    <vt:lpwstr>Standard</vt:lpwstr>
  </property>
  <property fmtid="{D5CDD505-2E9C-101B-9397-08002B2CF9AE}" pid="6" name="MSIP_Label_a30b20fb-2792-4e18-906f-32e96da04a8d_Name">
    <vt:lpwstr>Public</vt:lpwstr>
  </property>
  <property fmtid="{D5CDD505-2E9C-101B-9397-08002B2CF9AE}" pid="7" name="MSIP_Label_a30b20fb-2792-4e18-906f-32e96da04a8d_SiteId">
    <vt:lpwstr>ecd9ef24-f888-4963-9cbb-9126f53af3b6</vt:lpwstr>
  </property>
  <property fmtid="{D5CDD505-2E9C-101B-9397-08002B2CF9AE}" pid="8" name="MSIP_Label_a30b20fb-2792-4e18-906f-32e96da04a8d_ActionId">
    <vt:lpwstr>74ac7b9e-6769-4e5e-b118-0b51bc6bfb5a</vt:lpwstr>
  </property>
  <property fmtid="{D5CDD505-2E9C-101B-9397-08002B2CF9AE}" pid="9" name="MSIP_Label_a30b20fb-2792-4e18-906f-32e96da04a8d_ContentBits">
    <vt:lpwstr>0</vt:lpwstr>
  </property>
</Properties>
</file>